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7"/>
  </p:notes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ileron Heavy" charset="1" panose="00000A00000000000000"/>
      <p:regular r:id="rId10"/>
    </p:embeddedFont>
    <p:embeddedFont>
      <p:font typeface="Aileron Heavy Bold" charset="1" panose="00000A00000000000000"/>
      <p:regular r:id="rId11"/>
    </p:embeddedFont>
    <p:embeddedFont>
      <p:font typeface="Aileron Heavy Italics" charset="1" panose="00000A00000000000000"/>
      <p:regular r:id="rId12"/>
    </p:embeddedFont>
    <p:embeddedFont>
      <p:font typeface="Aileron Heavy Bold Italics" charset="1" panose="00000A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Clear Sans Regular" charset="1" panose="020B0503030202020304"/>
      <p:regular r:id="rId16"/>
    </p:embeddedFont>
    <p:embeddedFont>
      <p:font typeface="Clear Sans Regular Bold" charset="1" panose="020B0603030202020304"/>
      <p:regular r:id="rId17"/>
    </p:embeddedFont>
    <p:embeddedFont>
      <p:font typeface="Clear Sans Regular Italics" charset="1" panose="020B0503030202090304"/>
      <p:regular r:id="rId18"/>
    </p:embeddedFont>
    <p:embeddedFont>
      <p:font typeface="Clear Sans Regular Bold Italics" charset="1" panose="020B0603030202090304"/>
      <p:regular r:id="rId19"/>
    </p:embeddedFont>
    <p:embeddedFont>
      <p:font typeface="Arita Buri Bold" charset="1" panose="02020603020101020101"/>
      <p:regular r:id="rId20"/>
    </p:embeddedFont>
    <p:embeddedFont>
      <p:font typeface="Arita Buri Bold Bold" charset="1" panose="02000803000000000000"/>
      <p:regular r:id="rId21"/>
    </p:embeddedFont>
    <p:embeddedFont>
      <p:font typeface="Arita Buri Bold Italics" charset="1" panose="02000803000000000000"/>
      <p:regular r:id="rId22"/>
    </p:embeddedFont>
    <p:embeddedFont>
      <p:font typeface="Arita Buri Bold Bold Italics" charset="1" panose="02000803000000000000"/>
      <p:regular r:id="rId23"/>
    </p:embeddedFont>
    <p:embeddedFont>
      <p:font typeface="Muli Regular" charset="1" panose="00000500000000000000"/>
      <p:regular r:id="rId24"/>
    </p:embeddedFont>
    <p:embeddedFont>
      <p:font typeface="Muli Regular Bold" charset="1" panose="00000700000000000000"/>
      <p:regular r:id="rId25"/>
    </p:embeddedFont>
    <p:embeddedFont>
      <p:font typeface="Muli Regular Italics" charset="1" panose="00000500000000000000"/>
      <p:regular r:id="rId26"/>
    </p:embeddedFont>
    <p:embeddedFont>
      <p:font typeface="Muli Regular Bold Italics" charset="1" panose="000007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Now" charset="1" panose="00000500000000000000"/>
      <p:regular r:id="rId32"/>
    </p:embeddedFont>
    <p:embeddedFont>
      <p:font typeface="Now Bold" charset="1" panose="00000600000000000000"/>
      <p:regular r:id="rId33"/>
    </p:embeddedFont>
    <p:embeddedFont>
      <p:font typeface="Now Bold" charset="1" panose="00000800000000000000"/>
      <p:regular r:id="rId34"/>
    </p:embeddedFont>
    <p:embeddedFont>
      <p:font typeface="Now Bold Bold" charset="1" panose="00000A00000000000000"/>
      <p:regular r:id="rId35"/>
    </p:embeddedFont>
    <p:embeddedFont>
      <p:font typeface="Nunito Sans Regular" charset="1" panose="00000500000000000000"/>
      <p:regular r:id="rId36"/>
    </p:embeddedFont>
    <p:embeddedFont>
      <p:font typeface="Nunito Sans Regular Bold" charset="1" panose="00000700000000000000"/>
      <p:regular r:id="rId37"/>
    </p:embeddedFont>
    <p:embeddedFont>
      <p:font typeface="Nunito Sans Regular Italics" charset="1" panose="00000500000000000000"/>
      <p:regular r:id="rId38"/>
    </p:embeddedFont>
    <p:embeddedFont>
      <p:font typeface="Nunito Sans Regular Bold Italics" charset="1" panose="000007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71" Target="slides/slide32.xml" Type="http://schemas.openxmlformats.org/officeDocument/2006/relationships/slide"/><Relationship Id="rId72" Target="slides/slide33.xml" Type="http://schemas.openxmlformats.org/officeDocument/2006/relationships/slide"/><Relationship Id="rId73" Target="slides/slide34.xml" Type="http://schemas.openxmlformats.org/officeDocument/2006/relationships/slide"/><Relationship Id="rId74" Target="slides/slide35.xml" Type="http://schemas.openxmlformats.org/officeDocument/2006/relationships/slide"/><Relationship Id="rId75" Target="slides/slide36.xml" Type="http://schemas.openxmlformats.org/officeDocument/2006/relationships/slide"/><Relationship Id="rId76" Target="slides/slide37.xml" Type="http://schemas.openxmlformats.org/officeDocument/2006/relationships/slide"/><Relationship Id="rId77" Target="notesMasters/notesMaster1.xml" Type="http://schemas.openxmlformats.org/officeDocument/2006/relationships/notesMaster"/><Relationship Id="rId78" Target="theme/theme2.xml" Type="http://schemas.openxmlformats.org/officeDocument/2006/relationships/theme"/><Relationship Id="rId79" Target="notesSlides/notesSlide1.xml" Type="http://schemas.openxmlformats.org/officeDocument/2006/relationships/notesSlide"/><Relationship Id="rId8" Target="fonts/font8.fntdata" Type="http://schemas.openxmlformats.org/officeDocument/2006/relationships/font"/><Relationship Id="rId80" Target="notesSlides/notesSlide2.xml" Type="http://schemas.openxmlformats.org/officeDocument/2006/relationships/notesSlide"/><Relationship Id="rId81" Target="notesSlides/notesSlide3.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tambahin apa aja yang harus diisi pas register dan di profilenya</a:t>
            </a:r>
          </a:p>
          <a:p>
            <a:r>
              <a:rPr lang="en-US"/>
              <a:t>authentication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tambahin sort criteria nya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mass market: we approach them through social media, influencer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0.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13" Target="../media/image83.png" Type="http://schemas.openxmlformats.org/officeDocument/2006/relationships/image"/><Relationship Id="rId14" Target="../media/image84.svg" Type="http://schemas.openxmlformats.org/officeDocument/2006/relationships/image"/><Relationship Id="rId15" Target="../media/image85.png" Type="http://schemas.openxmlformats.org/officeDocument/2006/relationships/image"/><Relationship Id="rId16" Target="../media/image86.png" Type="http://schemas.openxmlformats.org/officeDocument/2006/relationships/image"/><Relationship Id="rId17" Target="../media/image87.sv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8.png" Type="http://schemas.openxmlformats.org/officeDocument/2006/relationships/image"/><Relationship Id="rId4" Target="../media/image89.svg" Type="http://schemas.openxmlformats.org/officeDocument/2006/relationships/image"/><Relationship Id="rId5" Target="../media/image90.png" Type="http://schemas.openxmlformats.org/officeDocument/2006/relationships/image"/><Relationship Id="rId6" Target="../media/image91.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99.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11" Target="../media/image109.svg" Type="http://schemas.openxmlformats.org/officeDocument/2006/relationships/image"/><Relationship Id="rId2" Target="../media/image100.png" Type="http://schemas.openxmlformats.org/officeDocument/2006/relationships/image"/><Relationship Id="rId3" Target="../media/image101.sv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106.png" Type="http://schemas.openxmlformats.org/officeDocument/2006/relationships/image"/><Relationship Id="rId9" Target="../media/image107.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 Id="rId3" Target="../media/image1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8874" y="2461669"/>
            <a:ext cx="10331331" cy="6053031"/>
            <a:chOff x="0" y="0"/>
            <a:chExt cx="13775108" cy="8070708"/>
          </a:xfrm>
        </p:grpSpPr>
        <p:sp>
          <p:nvSpPr>
            <p:cNvPr name="TextBox 3" id="3"/>
            <p:cNvSpPr txBox="true"/>
            <p:nvPr/>
          </p:nvSpPr>
          <p:spPr>
            <a:xfrm rot="0">
              <a:off x="0" y="-142875"/>
              <a:ext cx="13775108" cy="7268069"/>
            </a:xfrm>
            <a:prstGeom prst="rect">
              <a:avLst/>
            </a:prstGeom>
          </p:spPr>
          <p:txBody>
            <a:bodyPr anchor="t" rtlCol="false" tIns="0" lIns="0" bIns="0" rIns="0">
              <a:spAutoFit/>
            </a:bodyPr>
            <a:lstStyle/>
            <a:p>
              <a:pPr>
                <a:lnSpc>
                  <a:spcPts val="10902"/>
                </a:lnSpc>
              </a:pPr>
              <a:r>
                <a:rPr lang="en-US" sz="7900">
                  <a:solidFill>
                    <a:srgbClr val="302B70"/>
                  </a:solidFill>
                  <a:latin typeface="Now Bold"/>
                </a:rPr>
                <a:t>HOLIDAY PACKAGE</a:t>
              </a:r>
            </a:p>
            <a:p>
              <a:pPr>
                <a:lnSpc>
                  <a:spcPts val="10902"/>
                </a:lnSpc>
              </a:pPr>
              <a:r>
                <a:rPr lang="en-US" sz="7900">
                  <a:solidFill>
                    <a:srgbClr val="302B70"/>
                  </a:solidFill>
                  <a:latin typeface="Now Bold"/>
                </a:rPr>
                <a:t>ACCEPTANCE </a:t>
              </a:r>
              <a:r>
                <a:rPr lang="en-US" sz="7900">
                  <a:solidFill>
                    <a:srgbClr val="F29961"/>
                  </a:solidFill>
                  <a:latin typeface="Now Bold"/>
                </a:rPr>
                <a:t>PREDICTION</a:t>
              </a:r>
            </a:p>
            <a:p>
              <a:pPr>
                <a:lnSpc>
                  <a:spcPts val="10902"/>
                </a:lnSpc>
              </a:pPr>
            </a:p>
          </p:txBody>
        </p:sp>
        <p:sp>
          <p:nvSpPr>
            <p:cNvPr name="TextBox 4" id="4"/>
            <p:cNvSpPr txBox="true"/>
            <p:nvPr/>
          </p:nvSpPr>
          <p:spPr>
            <a:xfrm rot="0">
              <a:off x="0" y="7545612"/>
              <a:ext cx="13775108" cy="525097"/>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Now Bold"/>
                </a:rPr>
                <a:t>Simplify Your Hospital Administration</a:t>
              </a:r>
            </a:p>
          </p:txBody>
        </p:sp>
      </p:grpSp>
      <p:sp>
        <p:nvSpPr>
          <p:cNvPr name="Freeform 5" id="5"/>
          <p:cNvSpPr/>
          <p:nvPr/>
        </p:nvSpPr>
        <p:spPr>
          <a:xfrm flipH="false" flipV="false" rot="0">
            <a:off x="12380212" y="2024472"/>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236792" y="4081872"/>
            <a:ext cx="3022508" cy="4114800"/>
          </a:xfrm>
          <a:custGeom>
            <a:avLst/>
            <a:gdLst/>
            <a:ahLst/>
            <a:cxnLst/>
            <a:rect r="r" b="b" t="t" l="l"/>
            <a:pathLst>
              <a:path h="4114800" w="3022508">
                <a:moveTo>
                  <a:pt x="0" y="0"/>
                </a:moveTo>
                <a:lnTo>
                  <a:pt x="3022508" y="0"/>
                </a:lnTo>
                <a:lnTo>
                  <a:pt x="3022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521128" y="8977684"/>
            <a:ext cx="9245744" cy="280616"/>
          </a:xfrm>
          <a:prstGeom prst="rect">
            <a:avLst/>
          </a:prstGeom>
        </p:spPr>
        <p:txBody>
          <a:bodyPr anchor="t" rtlCol="false" tIns="0" lIns="0" bIns="0" rIns="0">
            <a:spAutoFit/>
          </a:bodyPr>
          <a:lstStyle/>
          <a:p>
            <a:pPr algn="ctr">
              <a:lnSpc>
                <a:spcPts val="2379"/>
              </a:lnSpc>
              <a:spcBef>
                <a:spcPct val="0"/>
              </a:spcBef>
            </a:pPr>
            <a:r>
              <a:rPr lang="en-US" sz="1699" spc="183">
                <a:solidFill>
                  <a:srgbClr val="000000"/>
                </a:solidFill>
                <a:latin typeface="Now Bold"/>
              </a:rPr>
              <a:t>AVENGERS ON HOLIDAY</a:t>
            </a:r>
            <a:r>
              <a:rPr lang="en-US" sz="1699" spc="183">
                <a:solidFill>
                  <a:srgbClr val="000000"/>
                </a:solidFill>
                <a:latin typeface="Now Bold"/>
              </a:rPr>
              <a:t> | FINAL PROJECT RAKAMIN ACADEMY BATCH 32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0" y="0"/>
            <a:ext cx="6514518" cy="10287000"/>
            <a:chOff x="0" y="0"/>
            <a:chExt cx="1715758" cy="2709333"/>
          </a:xfrm>
        </p:grpSpPr>
        <p:sp>
          <p:nvSpPr>
            <p:cNvPr name="Freeform 3" id="3"/>
            <p:cNvSpPr/>
            <p:nvPr/>
          </p:nvSpPr>
          <p:spPr>
            <a:xfrm flipH="false" flipV="false" rot="0">
              <a:off x="0" y="0"/>
              <a:ext cx="1715758" cy="2709333"/>
            </a:xfrm>
            <a:custGeom>
              <a:avLst/>
              <a:gdLst/>
              <a:ahLst/>
              <a:cxnLst/>
              <a:rect r="r" b="b" t="t" l="l"/>
              <a:pathLst>
                <a:path h="2709333" w="1715758">
                  <a:moveTo>
                    <a:pt x="0" y="0"/>
                  </a:moveTo>
                  <a:lnTo>
                    <a:pt x="1715758" y="0"/>
                  </a:lnTo>
                  <a:lnTo>
                    <a:pt x="1715758" y="2709333"/>
                  </a:lnTo>
                  <a:lnTo>
                    <a:pt x="0" y="2709333"/>
                  </a:lnTo>
                  <a:close/>
                </a:path>
              </a:pathLst>
            </a:custGeom>
            <a:solidFill>
              <a:srgbClr val="F7D69C"/>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732842" y="3086100"/>
            <a:ext cx="5048834" cy="4114800"/>
          </a:xfrm>
          <a:custGeom>
            <a:avLst/>
            <a:gdLst/>
            <a:ahLst/>
            <a:cxnLst/>
            <a:rect r="r" b="b" t="t" l="l"/>
            <a:pathLst>
              <a:path h="4114800" w="5048834">
                <a:moveTo>
                  <a:pt x="0" y="0"/>
                </a:moveTo>
                <a:lnTo>
                  <a:pt x="5048834" y="0"/>
                </a:lnTo>
                <a:lnTo>
                  <a:pt x="5048834" y="4114800"/>
                </a:lnTo>
                <a:lnTo>
                  <a:pt x="0" y="4114800"/>
                </a:lnTo>
                <a:lnTo>
                  <a:pt x="0" y="0"/>
                </a:lnTo>
                <a:close/>
              </a:path>
            </a:pathLst>
          </a:custGeom>
          <a:blipFill>
            <a:blip r:embed="rId2"/>
            <a:stretch>
              <a:fillRect l="0" t="0" r="0" b="0"/>
            </a:stretch>
          </a:blipFill>
        </p:spPr>
      </p:sp>
      <p:sp>
        <p:nvSpPr>
          <p:cNvPr name="Freeform 6" id="6"/>
          <p:cNvSpPr/>
          <p:nvPr/>
        </p:nvSpPr>
        <p:spPr>
          <a:xfrm flipH="false" flipV="false" rot="0">
            <a:off x="14909165" y="5730702"/>
            <a:ext cx="1611970" cy="1824246"/>
          </a:xfrm>
          <a:custGeom>
            <a:avLst/>
            <a:gdLst/>
            <a:ahLst/>
            <a:cxnLst/>
            <a:rect r="r" b="b" t="t" l="l"/>
            <a:pathLst>
              <a:path h="1824246" w="1611970">
                <a:moveTo>
                  <a:pt x="0" y="0"/>
                </a:moveTo>
                <a:lnTo>
                  <a:pt x="1611970" y="0"/>
                </a:lnTo>
                <a:lnTo>
                  <a:pt x="1611970" y="1824246"/>
                </a:lnTo>
                <a:lnTo>
                  <a:pt x="0" y="18242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5821993"/>
            <a:ext cx="1641664" cy="1641664"/>
          </a:xfrm>
          <a:custGeom>
            <a:avLst/>
            <a:gdLst/>
            <a:ahLst/>
            <a:cxnLst/>
            <a:rect r="r" b="b" t="t" l="l"/>
            <a:pathLst>
              <a:path h="1641664" w="1641664">
                <a:moveTo>
                  <a:pt x="0" y="0"/>
                </a:moveTo>
                <a:lnTo>
                  <a:pt x="1641664" y="0"/>
                </a:lnTo>
                <a:lnTo>
                  <a:pt x="1641664" y="1641664"/>
                </a:lnTo>
                <a:lnTo>
                  <a:pt x="0" y="1641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277138" y="933450"/>
            <a:ext cx="10735257" cy="1238248"/>
          </a:xfrm>
          <a:prstGeom prst="rect">
            <a:avLst/>
          </a:prstGeom>
        </p:spPr>
        <p:txBody>
          <a:bodyPr anchor="t" rtlCol="false" tIns="0" lIns="0" bIns="0" rIns="0">
            <a:spAutoFit/>
          </a:bodyPr>
          <a:lstStyle/>
          <a:p>
            <a:pPr algn="ctr">
              <a:lnSpc>
                <a:spcPts val="9975"/>
              </a:lnSpc>
            </a:pPr>
            <a:r>
              <a:rPr lang="en-US" sz="7500">
                <a:solidFill>
                  <a:srgbClr val="302B70"/>
                </a:solidFill>
                <a:latin typeface="Aileron Heavy Bold"/>
              </a:rPr>
              <a:t>Target</a:t>
            </a:r>
          </a:p>
        </p:txBody>
      </p:sp>
      <p:sp>
        <p:nvSpPr>
          <p:cNvPr name="TextBox 9" id="9"/>
          <p:cNvSpPr txBox="true"/>
          <p:nvPr/>
        </p:nvSpPr>
        <p:spPr>
          <a:xfrm rot="0">
            <a:off x="9574383" y="3342779"/>
            <a:ext cx="6140768" cy="1552575"/>
          </a:xfrm>
          <a:prstGeom prst="rect">
            <a:avLst/>
          </a:prstGeom>
        </p:spPr>
        <p:txBody>
          <a:bodyPr anchor="t" rtlCol="false" tIns="0" lIns="0" bIns="0" rIns="0">
            <a:spAutoFit/>
          </a:bodyPr>
          <a:lstStyle/>
          <a:p>
            <a:pPr algn="ctr">
              <a:lnSpc>
                <a:spcPts val="12599"/>
              </a:lnSpc>
              <a:spcBef>
                <a:spcPct val="0"/>
              </a:spcBef>
            </a:pPr>
            <a:r>
              <a:rPr lang="en-US" sz="9000">
                <a:solidFill>
                  <a:srgbClr val="F29961"/>
                </a:solidFill>
                <a:latin typeface="Now Bold"/>
              </a:rPr>
              <a:t>ProdTaken</a:t>
            </a:r>
          </a:p>
        </p:txBody>
      </p:sp>
      <p:sp>
        <p:nvSpPr>
          <p:cNvPr name="TextBox 10" id="10"/>
          <p:cNvSpPr txBox="true"/>
          <p:nvPr/>
        </p:nvSpPr>
        <p:spPr>
          <a:xfrm rot="0">
            <a:off x="9309988" y="8071193"/>
            <a:ext cx="1309688" cy="1028700"/>
          </a:xfrm>
          <a:prstGeom prst="rect">
            <a:avLst/>
          </a:prstGeom>
        </p:spPr>
        <p:txBody>
          <a:bodyPr anchor="t" rtlCol="false" tIns="0" lIns="0" bIns="0" rIns="0">
            <a:spAutoFit/>
          </a:bodyPr>
          <a:lstStyle/>
          <a:p>
            <a:pPr algn="ctr">
              <a:lnSpc>
                <a:spcPts val="8400"/>
              </a:lnSpc>
              <a:spcBef>
                <a:spcPct val="0"/>
              </a:spcBef>
            </a:pPr>
            <a:r>
              <a:rPr lang="en-US" sz="6000">
                <a:solidFill>
                  <a:srgbClr val="004AAD"/>
                </a:solidFill>
                <a:latin typeface="Now Bold"/>
              </a:rPr>
              <a:t>Yes</a:t>
            </a:r>
          </a:p>
        </p:txBody>
      </p:sp>
      <p:sp>
        <p:nvSpPr>
          <p:cNvPr name="TextBox 11" id="11"/>
          <p:cNvSpPr txBox="true"/>
          <p:nvPr/>
        </p:nvSpPr>
        <p:spPr>
          <a:xfrm rot="0">
            <a:off x="15148889" y="8071193"/>
            <a:ext cx="1132522" cy="1028700"/>
          </a:xfrm>
          <a:prstGeom prst="rect">
            <a:avLst/>
          </a:prstGeom>
        </p:spPr>
        <p:txBody>
          <a:bodyPr anchor="t" rtlCol="false" tIns="0" lIns="0" bIns="0" rIns="0">
            <a:spAutoFit/>
          </a:bodyPr>
          <a:lstStyle/>
          <a:p>
            <a:pPr algn="ctr">
              <a:lnSpc>
                <a:spcPts val="8400"/>
              </a:lnSpc>
              <a:spcBef>
                <a:spcPct val="0"/>
              </a:spcBef>
            </a:pPr>
            <a:r>
              <a:rPr lang="en-US" sz="6000">
                <a:solidFill>
                  <a:srgbClr val="004AAD"/>
                </a:solidFill>
                <a:latin typeface="Now Bold"/>
              </a:rPr>
              <a:t>No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314549" y="3809196"/>
            <a:ext cx="7908783" cy="2822812"/>
            <a:chOff x="0" y="0"/>
            <a:chExt cx="13994911" cy="4995080"/>
          </a:xfrm>
        </p:grpSpPr>
        <p:sp>
          <p:nvSpPr>
            <p:cNvPr name="Freeform 3" id="3"/>
            <p:cNvSpPr/>
            <p:nvPr/>
          </p:nvSpPr>
          <p:spPr>
            <a:xfrm flipH="false" flipV="false" rot="0">
              <a:off x="0" y="0"/>
              <a:ext cx="13994912" cy="4995080"/>
            </a:xfrm>
            <a:custGeom>
              <a:avLst/>
              <a:gdLst/>
              <a:ahLst/>
              <a:cxnLst/>
              <a:rect r="r" b="b" t="t" l="l"/>
              <a:pathLst>
                <a:path h="4995080" w="13994912">
                  <a:moveTo>
                    <a:pt x="13870451" y="4995080"/>
                  </a:moveTo>
                  <a:lnTo>
                    <a:pt x="124460" y="4995080"/>
                  </a:lnTo>
                  <a:cubicBezTo>
                    <a:pt x="55880" y="4995080"/>
                    <a:pt x="0" y="4939200"/>
                    <a:pt x="0" y="4870621"/>
                  </a:cubicBezTo>
                  <a:lnTo>
                    <a:pt x="0" y="124460"/>
                  </a:lnTo>
                  <a:cubicBezTo>
                    <a:pt x="0" y="55880"/>
                    <a:pt x="55880" y="0"/>
                    <a:pt x="124460" y="0"/>
                  </a:cubicBezTo>
                  <a:lnTo>
                    <a:pt x="13870451" y="0"/>
                  </a:lnTo>
                  <a:cubicBezTo>
                    <a:pt x="13939031" y="0"/>
                    <a:pt x="13994912" y="55880"/>
                    <a:pt x="13994912" y="124460"/>
                  </a:cubicBezTo>
                  <a:lnTo>
                    <a:pt x="13994912" y="4870621"/>
                  </a:lnTo>
                  <a:cubicBezTo>
                    <a:pt x="13994912" y="4939200"/>
                    <a:pt x="13939031" y="4995080"/>
                    <a:pt x="13870451" y="4995080"/>
                  </a:cubicBezTo>
                  <a:close/>
                </a:path>
              </a:pathLst>
            </a:custGeom>
            <a:solidFill>
              <a:srgbClr val="F29961"/>
            </a:solidFill>
          </p:spPr>
        </p:sp>
      </p:grpSp>
      <p:sp>
        <p:nvSpPr>
          <p:cNvPr name="Freeform 4" id="4"/>
          <p:cNvSpPr/>
          <p:nvPr/>
        </p:nvSpPr>
        <p:spPr>
          <a:xfrm flipH="false" flipV="false" rot="0">
            <a:off x="782002" y="1182905"/>
            <a:ext cx="9532548" cy="8075395"/>
          </a:xfrm>
          <a:custGeom>
            <a:avLst/>
            <a:gdLst/>
            <a:ahLst/>
            <a:cxnLst/>
            <a:rect r="r" b="b" t="t" l="l"/>
            <a:pathLst>
              <a:path h="8075395" w="9532548">
                <a:moveTo>
                  <a:pt x="0" y="0"/>
                </a:moveTo>
                <a:lnTo>
                  <a:pt x="9532547" y="0"/>
                </a:lnTo>
                <a:lnTo>
                  <a:pt x="9532547" y="8075395"/>
                </a:lnTo>
                <a:lnTo>
                  <a:pt x="0" y="8075395"/>
                </a:lnTo>
                <a:lnTo>
                  <a:pt x="0" y="0"/>
                </a:lnTo>
                <a:close/>
              </a:path>
            </a:pathLst>
          </a:custGeom>
          <a:blipFill>
            <a:blip r:embed="rId3"/>
            <a:stretch>
              <a:fillRect l="0" t="0" r="0" b="0"/>
            </a:stretch>
          </a:blipFill>
        </p:spPr>
      </p:sp>
      <p:sp>
        <p:nvSpPr>
          <p:cNvPr name="TextBox 5" id="5"/>
          <p:cNvSpPr txBox="true"/>
          <p:nvPr/>
        </p:nvSpPr>
        <p:spPr>
          <a:xfrm rot="0">
            <a:off x="10399806" y="4463048"/>
            <a:ext cx="7738269" cy="1429384"/>
          </a:xfrm>
          <a:prstGeom prst="rect">
            <a:avLst/>
          </a:prstGeom>
        </p:spPr>
        <p:txBody>
          <a:bodyPr anchor="t" rtlCol="false" tIns="0" lIns="0" bIns="0" rIns="0">
            <a:spAutoFit/>
          </a:bodyPr>
          <a:lstStyle/>
          <a:p>
            <a:pPr algn="ctr">
              <a:lnSpc>
                <a:spcPts val="5740"/>
              </a:lnSpc>
            </a:pPr>
            <a:r>
              <a:rPr lang="en-US" sz="4100">
                <a:solidFill>
                  <a:srgbClr val="F1F1F0"/>
                </a:solidFill>
                <a:latin typeface="Now Bold"/>
              </a:rPr>
              <a:t>Customer who have Passport,</a:t>
            </a:r>
          </a:p>
          <a:p>
            <a:pPr algn="ctr">
              <a:lnSpc>
                <a:spcPts val="5740"/>
              </a:lnSpc>
              <a:spcBef>
                <a:spcPct val="0"/>
              </a:spcBef>
            </a:pPr>
            <a:r>
              <a:rPr lang="en-US" sz="4100">
                <a:solidFill>
                  <a:srgbClr val="F1F1F0"/>
                </a:solidFill>
                <a:latin typeface="Now Bold"/>
              </a:rPr>
              <a:t>have bigger convesion rate.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34807" y="846520"/>
            <a:ext cx="11035779" cy="8729375"/>
          </a:xfrm>
          <a:custGeom>
            <a:avLst/>
            <a:gdLst/>
            <a:ahLst/>
            <a:cxnLst/>
            <a:rect r="r" b="b" t="t" l="l"/>
            <a:pathLst>
              <a:path h="8729375" w="11035779">
                <a:moveTo>
                  <a:pt x="0" y="0"/>
                </a:moveTo>
                <a:lnTo>
                  <a:pt x="11035779" y="0"/>
                </a:lnTo>
                <a:lnTo>
                  <a:pt x="11035779" y="8729375"/>
                </a:lnTo>
                <a:lnTo>
                  <a:pt x="0" y="8729375"/>
                </a:lnTo>
                <a:lnTo>
                  <a:pt x="0" y="0"/>
                </a:lnTo>
                <a:close/>
              </a:path>
            </a:pathLst>
          </a:custGeom>
          <a:blipFill>
            <a:blip r:embed="rId3"/>
            <a:stretch>
              <a:fillRect l="-3277" t="0" r="-3277" b="0"/>
            </a:stretch>
          </a:blipFill>
        </p:spPr>
      </p:sp>
      <p:grpSp>
        <p:nvGrpSpPr>
          <p:cNvPr name="Group 3" id="3"/>
          <p:cNvGrpSpPr/>
          <p:nvPr/>
        </p:nvGrpSpPr>
        <p:grpSpPr>
          <a:xfrm rot="0">
            <a:off x="8697874" y="3799801"/>
            <a:ext cx="8561426" cy="2822812"/>
            <a:chOff x="0" y="0"/>
            <a:chExt cx="15149790" cy="4995080"/>
          </a:xfrm>
        </p:grpSpPr>
        <p:sp>
          <p:nvSpPr>
            <p:cNvPr name="Freeform 4" id="4"/>
            <p:cNvSpPr/>
            <p:nvPr/>
          </p:nvSpPr>
          <p:spPr>
            <a:xfrm flipH="false" flipV="false" rot="0">
              <a:off x="0" y="0"/>
              <a:ext cx="15149790" cy="4995080"/>
            </a:xfrm>
            <a:custGeom>
              <a:avLst/>
              <a:gdLst/>
              <a:ahLst/>
              <a:cxnLst/>
              <a:rect r="r" b="b" t="t" l="l"/>
              <a:pathLst>
                <a:path h="4995080" w="15149790">
                  <a:moveTo>
                    <a:pt x="15025329" y="4995080"/>
                  </a:moveTo>
                  <a:lnTo>
                    <a:pt x="124460" y="4995080"/>
                  </a:lnTo>
                  <a:cubicBezTo>
                    <a:pt x="55880" y="4995080"/>
                    <a:pt x="0" y="4939200"/>
                    <a:pt x="0" y="4870621"/>
                  </a:cubicBezTo>
                  <a:lnTo>
                    <a:pt x="0" y="124460"/>
                  </a:lnTo>
                  <a:cubicBezTo>
                    <a:pt x="0" y="55880"/>
                    <a:pt x="55880" y="0"/>
                    <a:pt x="124460" y="0"/>
                  </a:cubicBezTo>
                  <a:lnTo>
                    <a:pt x="15025329" y="0"/>
                  </a:lnTo>
                  <a:cubicBezTo>
                    <a:pt x="15093910" y="0"/>
                    <a:pt x="15149790" y="55880"/>
                    <a:pt x="15149790" y="124460"/>
                  </a:cubicBezTo>
                  <a:lnTo>
                    <a:pt x="15149790" y="4870621"/>
                  </a:lnTo>
                  <a:cubicBezTo>
                    <a:pt x="15149790" y="4939200"/>
                    <a:pt x="15093910" y="4995080"/>
                    <a:pt x="15025329" y="4995080"/>
                  </a:cubicBezTo>
                  <a:close/>
                </a:path>
              </a:pathLst>
            </a:custGeom>
            <a:solidFill>
              <a:srgbClr val="F29961"/>
            </a:solidFill>
          </p:spPr>
        </p:sp>
      </p:grpSp>
      <p:sp>
        <p:nvSpPr>
          <p:cNvPr name="TextBox 5" id="5"/>
          <p:cNvSpPr txBox="true"/>
          <p:nvPr/>
        </p:nvSpPr>
        <p:spPr>
          <a:xfrm rot="0">
            <a:off x="8697874" y="4453653"/>
            <a:ext cx="7908783" cy="1429384"/>
          </a:xfrm>
          <a:prstGeom prst="rect">
            <a:avLst/>
          </a:prstGeom>
        </p:spPr>
        <p:txBody>
          <a:bodyPr anchor="t" rtlCol="false" tIns="0" lIns="0" bIns="0" rIns="0">
            <a:spAutoFit/>
          </a:bodyPr>
          <a:lstStyle/>
          <a:p>
            <a:pPr algn="ctr">
              <a:lnSpc>
                <a:spcPts val="5740"/>
              </a:lnSpc>
              <a:spcBef>
                <a:spcPct val="0"/>
              </a:spcBef>
            </a:pPr>
            <a:r>
              <a:rPr lang="en-US" sz="4100">
                <a:solidFill>
                  <a:srgbClr val="F1F1F0"/>
                </a:solidFill>
                <a:latin typeface="Now Bold"/>
              </a:rPr>
              <a:t>Customer are more interested in BASIC Holiday Package.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660604" y="3561371"/>
            <a:ext cx="9151913" cy="3164259"/>
            <a:chOff x="0" y="0"/>
            <a:chExt cx="16194680" cy="5599284"/>
          </a:xfrm>
        </p:grpSpPr>
        <p:sp>
          <p:nvSpPr>
            <p:cNvPr name="Freeform 3" id="3"/>
            <p:cNvSpPr/>
            <p:nvPr/>
          </p:nvSpPr>
          <p:spPr>
            <a:xfrm flipH="false" flipV="false" rot="0">
              <a:off x="0" y="0"/>
              <a:ext cx="16194680" cy="5599284"/>
            </a:xfrm>
            <a:custGeom>
              <a:avLst/>
              <a:gdLst/>
              <a:ahLst/>
              <a:cxnLst/>
              <a:rect r="r" b="b" t="t" l="l"/>
              <a:pathLst>
                <a:path h="5599284" w="16194680">
                  <a:moveTo>
                    <a:pt x="16070221" y="5599284"/>
                  </a:moveTo>
                  <a:lnTo>
                    <a:pt x="124460" y="5599284"/>
                  </a:lnTo>
                  <a:cubicBezTo>
                    <a:pt x="55880" y="5599284"/>
                    <a:pt x="0" y="5543403"/>
                    <a:pt x="0" y="5474824"/>
                  </a:cubicBezTo>
                  <a:lnTo>
                    <a:pt x="0" y="124460"/>
                  </a:lnTo>
                  <a:cubicBezTo>
                    <a:pt x="0" y="55880"/>
                    <a:pt x="55880" y="0"/>
                    <a:pt x="124460" y="0"/>
                  </a:cubicBezTo>
                  <a:lnTo>
                    <a:pt x="16070221" y="0"/>
                  </a:lnTo>
                  <a:cubicBezTo>
                    <a:pt x="16138801" y="0"/>
                    <a:pt x="16194680" y="55880"/>
                    <a:pt x="16194680" y="124460"/>
                  </a:cubicBezTo>
                  <a:lnTo>
                    <a:pt x="16194680" y="5474824"/>
                  </a:lnTo>
                  <a:cubicBezTo>
                    <a:pt x="16194680" y="5543404"/>
                    <a:pt x="16138801" y="5599284"/>
                    <a:pt x="16070221" y="5599284"/>
                  </a:cubicBezTo>
                  <a:close/>
                </a:path>
              </a:pathLst>
            </a:custGeom>
            <a:solidFill>
              <a:srgbClr val="F29961"/>
            </a:solidFill>
          </p:spPr>
        </p:sp>
      </p:grpSp>
      <p:sp>
        <p:nvSpPr>
          <p:cNvPr name="Freeform 4" id="4"/>
          <p:cNvSpPr/>
          <p:nvPr/>
        </p:nvSpPr>
        <p:spPr>
          <a:xfrm flipH="false" flipV="false" rot="0">
            <a:off x="742950" y="837791"/>
            <a:ext cx="9917654" cy="8801918"/>
          </a:xfrm>
          <a:custGeom>
            <a:avLst/>
            <a:gdLst/>
            <a:ahLst/>
            <a:cxnLst/>
            <a:rect r="r" b="b" t="t" l="l"/>
            <a:pathLst>
              <a:path h="8801918" w="9917654">
                <a:moveTo>
                  <a:pt x="0" y="0"/>
                </a:moveTo>
                <a:lnTo>
                  <a:pt x="9917654" y="0"/>
                </a:lnTo>
                <a:lnTo>
                  <a:pt x="9917654" y="8801918"/>
                </a:lnTo>
                <a:lnTo>
                  <a:pt x="0" y="8801918"/>
                </a:lnTo>
                <a:lnTo>
                  <a:pt x="0" y="0"/>
                </a:lnTo>
                <a:close/>
              </a:path>
            </a:pathLst>
          </a:custGeom>
          <a:blipFill>
            <a:blip r:embed="rId2"/>
            <a:stretch>
              <a:fillRect l="0" t="0" r="0" b="0"/>
            </a:stretch>
          </a:blipFill>
        </p:spPr>
      </p:sp>
      <p:sp>
        <p:nvSpPr>
          <p:cNvPr name="TextBox 5" id="5"/>
          <p:cNvSpPr txBox="true"/>
          <p:nvPr/>
        </p:nvSpPr>
        <p:spPr>
          <a:xfrm rot="0">
            <a:off x="10941990" y="3943350"/>
            <a:ext cx="7346010" cy="2133600"/>
          </a:xfrm>
          <a:prstGeom prst="rect">
            <a:avLst/>
          </a:prstGeom>
        </p:spPr>
        <p:txBody>
          <a:bodyPr anchor="t" rtlCol="false" tIns="0" lIns="0" bIns="0" rIns="0">
            <a:spAutoFit/>
          </a:bodyPr>
          <a:lstStyle/>
          <a:p>
            <a:pPr algn="ctr">
              <a:lnSpc>
                <a:spcPts val="4200"/>
              </a:lnSpc>
              <a:spcBef>
                <a:spcPct val="0"/>
              </a:spcBef>
            </a:pPr>
            <a:r>
              <a:rPr lang="en-US" sz="3000">
                <a:solidFill>
                  <a:srgbClr val="F1F1F0"/>
                </a:solidFill>
                <a:latin typeface="Now Bold"/>
              </a:rPr>
              <a:t>With more FollowUps after pitching the product at least 5 Time or more. Have a higher Change customer to buy Holiday Package.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56983" y="4082070"/>
            <a:ext cx="9094804" cy="2464720"/>
            <a:chOff x="0" y="0"/>
            <a:chExt cx="25941910" cy="7030338"/>
          </a:xfrm>
        </p:grpSpPr>
        <p:sp>
          <p:nvSpPr>
            <p:cNvPr name="Freeform 3" id="3"/>
            <p:cNvSpPr/>
            <p:nvPr/>
          </p:nvSpPr>
          <p:spPr>
            <a:xfrm flipH="false" flipV="false" rot="0">
              <a:off x="0" y="0"/>
              <a:ext cx="25941910" cy="7030338"/>
            </a:xfrm>
            <a:custGeom>
              <a:avLst/>
              <a:gdLst/>
              <a:ahLst/>
              <a:cxnLst/>
              <a:rect r="r" b="b" t="t" l="l"/>
              <a:pathLst>
                <a:path h="7030338" w="25941910">
                  <a:moveTo>
                    <a:pt x="25817450" y="7030338"/>
                  </a:moveTo>
                  <a:lnTo>
                    <a:pt x="124460" y="7030338"/>
                  </a:lnTo>
                  <a:cubicBezTo>
                    <a:pt x="55880" y="7030338"/>
                    <a:pt x="0" y="6974458"/>
                    <a:pt x="0" y="6905878"/>
                  </a:cubicBezTo>
                  <a:lnTo>
                    <a:pt x="0" y="124460"/>
                  </a:lnTo>
                  <a:cubicBezTo>
                    <a:pt x="0" y="55880"/>
                    <a:pt x="55880" y="0"/>
                    <a:pt x="124460" y="0"/>
                  </a:cubicBezTo>
                  <a:lnTo>
                    <a:pt x="25817450" y="0"/>
                  </a:lnTo>
                  <a:cubicBezTo>
                    <a:pt x="25886031" y="0"/>
                    <a:pt x="25941910" y="55880"/>
                    <a:pt x="25941910" y="124460"/>
                  </a:cubicBezTo>
                  <a:lnTo>
                    <a:pt x="25941910" y="6905878"/>
                  </a:lnTo>
                  <a:cubicBezTo>
                    <a:pt x="25941910" y="6974458"/>
                    <a:pt x="25886031" y="7030338"/>
                    <a:pt x="25817450" y="7030338"/>
                  </a:cubicBezTo>
                  <a:close/>
                </a:path>
              </a:pathLst>
            </a:custGeom>
            <a:solidFill>
              <a:srgbClr val="F29961"/>
            </a:solidFill>
          </p:spPr>
        </p:sp>
      </p:grpSp>
      <p:sp>
        <p:nvSpPr>
          <p:cNvPr name="Freeform 4" id="4"/>
          <p:cNvSpPr/>
          <p:nvPr/>
        </p:nvSpPr>
        <p:spPr>
          <a:xfrm flipH="false" flipV="false" rot="0">
            <a:off x="590805" y="1028700"/>
            <a:ext cx="9896985" cy="8571461"/>
          </a:xfrm>
          <a:custGeom>
            <a:avLst/>
            <a:gdLst/>
            <a:ahLst/>
            <a:cxnLst/>
            <a:rect r="r" b="b" t="t" l="l"/>
            <a:pathLst>
              <a:path h="8571461" w="9896985">
                <a:moveTo>
                  <a:pt x="0" y="0"/>
                </a:moveTo>
                <a:lnTo>
                  <a:pt x="9896985" y="0"/>
                </a:lnTo>
                <a:lnTo>
                  <a:pt x="9896985" y="8571461"/>
                </a:lnTo>
                <a:lnTo>
                  <a:pt x="0" y="8571461"/>
                </a:lnTo>
                <a:lnTo>
                  <a:pt x="0" y="0"/>
                </a:lnTo>
                <a:close/>
              </a:path>
            </a:pathLst>
          </a:custGeom>
          <a:blipFill>
            <a:blip r:embed="rId2"/>
            <a:stretch>
              <a:fillRect l="-2065" t="-516" r="-2065" b="0"/>
            </a:stretch>
          </a:blipFill>
        </p:spPr>
      </p:sp>
      <p:sp>
        <p:nvSpPr>
          <p:cNvPr name="TextBox 5" id="5"/>
          <p:cNvSpPr txBox="true"/>
          <p:nvPr/>
        </p:nvSpPr>
        <p:spPr>
          <a:xfrm rot="0">
            <a:off x="10739165" y="4476230"/>
            <a:ext cx="7167014" cy="1600200"/>
          </a:xfrm>
          <a:prstGeom prst="rect">
            <a:avLst/>
          </a:prstGeom>
        </p:spPr>
        <p:txBody>
          <a:bodyPr anchor="t" rtlCol="false" tIns="0" lIns="0" bIns="0" rIns="0">
            <a:spAutoFit/>
          </a:bodyPr>
          <a:lstStyle/>
          <a:p>
            <a:pPr algn="ctr">
              <a:lnSpc>
                <a:spcPts val="4200"/>
              </a:lnSpc>
              <a:spcBef>
                <a:spcPct val="0"/>
              </a:spcBef>
            </a:pPr>
            <a:r>
              <a:rPr lang="en-US" sz="3000">
                <a:solidFill>
                  <a:srgbClr val="F1F1F0"/>
                </a:solidFill>
                <a:latin typeface="Now Bold"/>
              </a:rPr>
              <a:t>Customers with Executive and Senior Manager titles, purchased more holiday packages.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079435" y="3726485"/>
            <a:ext cx="9366874" cy="2834030"/>
            <a:chOff x="0" y="0"/>
            <a:chExt cx="32912712" cy="9958031"/>
          </a:xfrm>
        </p:grpSpPr>
        <p:sp>
          <p:nvSpPr>
            <p:cNvPr name="Freeform 3" id="3"/>
            <p:cNvSpPr/>
            <p:nvPr/>
          </p:nvSpPr>
          <p:spPr>
            <a:xfrm flipH="false" flipV="false" rot="0">
              <a:off x="0" y="0"/>
              <a:ext cx="32912710" cy="9958031"/>
            </a:xfrm>
            <a:custGeom>
              <a:avLst/>
              <a:gdLst/>
              <a:ahLst/>
              <a:cxnLst/>
              <a:rect r="r" b="b" t="t" l="l"/>
              <a:pathLst>
                <a:path h="9958031" w="32912710">
                  <a:moveTo>
                    <a:pt x="32788253" y="9958031"/>
                  </a:moveTo>
                  <a:lnTo>
                    <a:pt x="124460" y="9958031"/>
                  </a:lnTo>
                  <a:cubicBezTo>
                    <a:pt x="55880" y="9958031"/>
                    <a:pt x="0" y="9902151"/>
                    <a:pt x="0" y="9833571"/>
                  </a:cubicBezTo>
                  <a:lnTo>
                    <a:pt x="0" y="124460"/>
                  </a:lnTo>
                  <a:cubicBezTo>
                    <a:pt x="0" y="55880"/>
                    <a:pt x="55880" y="0"/>
                    <a:pt x="124460" y="0"/>
                  </a:cubicBezTo>
                  <a:lnTo>
                    <a:pt x="32788253" y="0"/>
                  </a:lnTo>
                  <a:cubicBezTo>
                    <a:pt x="32856832" y="0"/>
                    <a:pt x="32912710" y="55880"/>
                    <a:pt x="32912710" y="124460"/>
                  </a:cubicBezTo>
                  <a:lnTo>
                    <a:pt x="32912710" y="9833571"/>
                  </a:lnTo>
                  <a:cubicBezTo>
                    <a:pt x="32912710" y="9902151"/>
                    <a:pt x="32856832" y="9958031"/>
                    <a:pt x="32788253" y="9958031"/>
                  </a:cubicBezTo>
                  <a:close/>
                </a:path>
              </a:pathLst>
            </a:custGeom>
            <a:solidFill>
              <a:srgbClr val="F29961"/>
            </a:solidFill>
          </p:spPr>
        </p:sp>
      </p:grpSp>
      <p:sp>
        <p:nvSpPr>
          <p:cNvPr name="Freeform 4" id="4"/>
          <p:cNvSpPr/>
          <p:nvPr/>
        </p:nvSpPr>
        <p:spPr>
          <a:xfrm flipH="false" flipV="false" rot="0">
            <a:off x="1028700" y="750504"/>
            <a:ext cx="10492438" cy="9029856"/>
          </a:xfrm>
          <a:custGeom>
            <a:avLst/>
            <a:gdLst/>
            <a:ahLst/>
            <a:cxnLst/>
            <a:rect r="r" b="b" t="t" l="l"/>
            <a:pathLst>
              <a:path h="9029856" w="10492438">
                <a:moveTo>
                  <a:pt x="0" y="0"/>
                </a:moveTo>
                <a:lnTo>
                  <a:pt x="10492438" y="0"/>
                </a:lnTo>
                <a:lnTo>
                  <a:pt x="10492438" y="9029857"/>
                </a:lnTo>
                <a:lnTo>
                  <a:pt x="0" y="9029857"/>
                </a:lnTo>
                <a:lnTo>
                  <a:pt x="0" y="0"/>
                </a:lnTo>
                <a:close/>
              </a:path>
            </a:pathLst>
          </a:custGeom>
          <a:blipFill>
            <a:blip r:embed="rId2"/>
            <a:stretch>
              <a:fillRect l="0" t="0" r="0" b="0"/>
            </a:stretch>
          </a:blipFill>
        </p:spPr>
      </p:sp>
      <p:sp>
        <p:nvSpPr>
          <p:cNvPr name="TextBox 5" id="5"/>
          <p:cNvSpPr txBox="true"/>
          <p:nvPr/>
        </p:nvSpPr>
        <p:spPr>
          <a:xfrm rot="0">
            <a:off x="11847751" y="4274503"/>
            <a:ext cx="6191091" cy="1671320"/>
          </a:xfrm>
          <a:prstGeom prst="rect">
            <a:avLst/>
          </a:prstGeom>
        </p:spPr>
        <p:txBody>
          <a:bodyPr anchor="t" rtlCol="false" tIns="0" lIns="0" bIns="0" rIns="0">
            <a:spAutoFit/>
          </a:bodyPr>
          <a:lstStyle/>
          <a:p>
            <a:pPr algn="ctr">
              <a:lnSpc>
                <a:spcPts val="4480"/>
              </a:lnSpc>
            </a:pPr>
            <a:r>
              <a:rPr lang="en-US" sz="3200">
                <a:solidFill>
                  <a:srgbClr val="FFFFFF"/>
                </a:solidFill>
                <a:latin typeface="Now Bold"/>
              </a:rPr>
              <a:t>Customer who live at City Tier</a:t>
            </a:r>
          </a:p>
          <a:p>
            <a:pPr algn="ctr">
              <a:lnSpc>
                <a:spcPts val="4480"/>
              </a:lnSpc>
            </a:pPr>
            <a:r>
              <a:rPr lang="en-US" sz="3200">
                <a:solidFill>
                  <a:srgbClr val="FFFFFF"/>
                </a:solidFill>
                <a:latin typeface="Now Bold"/>
              </a:rPr>
              <a:t> 2 and 3. More interested </a:t>
            </a:r>
          </a:p>
          <a:p>
            <a:pPr algn="ctr">
              <a:lnSpc>
                <a:spcPts val="4480"/>
              </a:lnSpc>
              <a:spcBef>
                <a:spcPct val="0"/>
              </a:spcBef>
            </a:pPr>
            <a:r>
              <a:rPr lang="en-US" sz="3200">
                <a:solidFill>
                  <a:srgbClr val="FFFFFF"/>
                </a:solidFill>
                <a:latin typeface="Now Bold"/>
              </a:rPr>
              <a:t>to buy Holiday Package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464293" y="3783195"/>
            <a:ext cx="9366874" cy="3144813"/>
            <a:chOff x="0" y="0"/>
            <a:chExt cx="32912712" cy="11050038"/>
          </a:xfrm>
        </p:grpSpPr>
        <p:sp>
          <p:nvSpPr>
            <p:cNvPr name="Freeform 3" id="3"/>
            <p:cNvSpPr/>
            <p:nvPr/>
          </p:nvSpPr>
          <p:spPr>
            <a:xfrm flipH="false" flipV="false" rot="0">
              <a:off x="0" y="0"/>
              <a:ext cx="32912710" cy="11050039"/>
            </a:xfrm>
            <a:custGeom>
              <a:avLst/>
              <a:gdLst/>
              <a:ahLst/>
              <a:cxnLst/>
              <a:rect r="r" b="b" t="t" l="l"/>
              <a:pathLst>
                <a:path h="11050039" w="32912710">
                  <a:moveTo>
                    <a:pt x="32788253" y="11050039"/>
                  </a:moveTo>
                  <a:lnTo>
                    <a:pt x="124460" y="11050039"/>
                  </a:lnTo>
                  <a:cubicBezTo>
                    <a:pt x="55880" y="11050039"/>
                    <a:pt x="0" y="10994158"/>
                    <a:pt x="0" y="10925578"/>
                  </a:cubicBezTo>
                  <a:lnTo>
                    <a:pt x="0" y="124460"/>
                  </a:lnTo>
                  <a:cubicBezTo>
                    <a:pt x="0" y="55880"/>
                    <a:pt x="55880" y="0"/>
                    <a:pt x="124460" y="0"/>
                  </a:cubicBezTo>
                  <a:lnTo>
                    <a:pt x="32788253" y="0"/>
                  </a:lnTo>
                  <a:cubicBezTo>
                    <a:pt x="32856832" y="0"/>
                    <a:pt x="32912710" y="55880"/>
                    <a:pt x="32912710" y="124460"/>
                  </a:cubicBezTo>
                  <a:lnTo>
                    <a:pt x="32912710" y="10925578"/>
                  </a:lnTo>
                  <a:cubicBezTo>
                    <a:pt x="32912710" y="10994158"/>
                    <a:pt x="32856832" y="11050039"/>
                    <a:pt x="32788253" y="11050039"/>
                  </a:cubicBezTo>
                  <a:close/>
                </a:path>
              </a:pathLst>
            </a:custGeom>
            <a:solidFill>
              <a:srgbClr val="F29961"/>
            </a:solidFill>
          </p:spPr>
        </p:sp>
      </p:grpSp>
      <p:sp>
        <p:nvSpPr>
          <p:cNvPr name="Freeform 4" id="4"/>
          <p:cNvSpPr/>
          <p:nvPr/>
        </p:nvSpPr>
        <p:spPr>
          <a:xfrm flipH="false" flipV="false" rot="0">
            <a:off x="620448" y="1219200"/>
            <a:ext cx="11152032" cy="8272803"/>
          </a:xfrm>
          <a:custGeom>
            <a:avLst/>
            <a:gdLst/>
            <a:ahLst/>
            <a:cxnLst/>
            <a:rect r="r" b="b" t="t" l="l"/>
            <a:pathLst>
              <a:path h="8272803" w="11152032">
                <a:moveTo>
                  <a:pt x="0" y="0"/>
                </a:moveTo>
                <a:lnTo>
                  <a:pt x="11152032" y="0"/>
                </a:lnTo>
                <a:lnTo>
                  <a:pt x="11152032" y="8272803"/>
                </a:lnTo>
                <a:lnTo>
                  <a:pt x="0" y="8272803"/>
                </a:lnTo>
                <a:lnTo>
                  <a:pt x="0" y="0"/>
                </a:lnTo>
                <a:close/>
              </a:path>
            </a:pathLst>
          </a:custGeom>
          <a:blipFill>
            <a:blip r:embed="rId2"/>
            <a:stretch>
              <a:fillRect l="-188" t="0" r="-188" b="0"/>
            </a:stretch>
          </a:blipFill>
        </p:spPr>
      </p:sp>
      <p:sp>
        <p:nvSpPr>
          <p:cNvPr name="TextBox 5" id="5"/>
          <p:cNvSpPr txBox="true"/>
          <p:nvPr/>
        </p:nvSpPr>
        <p:spPr>
          <a:xfrm rot="0">
            <a:off x="12007459" y="4486604"/>
            <a:ext cx="6280541" cy="16713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Now Bold"/>
              </a:rPr>
              <a:t>Age between 18 - 25yo more likely to buy the package holiday than other.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371987" y="-1626596"/>
            <a:ext cx="10229850" cy="1022985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DA26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9600438" y="2372094"/>
            <a:ext cx="6715549" cy="4114800"/>
          </a:xfrm>
          <a:custGeom>
            <a:avLst/>
            <a:gdLst/>
            <a:ahLst/>
            <a:cxnLst/>
            <a:rect r="r" b="b" t="t" l="l"/>
            <a:pathLst>
              <a:path h="4114800" w="6715549">
                <a:moveTo>
                  <a:pt x="0" y="0"/>
                </a:moveTo>
                <a:lnTo>
                  <a:pt x="6715549" y="0"/>
                </a:lnTo>
                <a:lnTo>
                  <a:pt x="671554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86912" y="1278731"/>
            <a:ext cx="3658150" cy="2686789"/>
          </a:xfrm>
          <a:custGeom>
            <a:avLst/>
            <a:gdLst/>
            <a:ahLst/>
            <a:cxnLst/>
            <a:rect r="r" b="b" t="t" l="l"/>
            <a:pathLst>
              <a:path h="2686789" w="3658150">
                <a:moveTo>
                  <a:pt x="0" y="0"/>
                </a:moveTo>
                <a:lnTo>
                  <a:pt x="3658150" y="0"/>
                </a:lnTo>
                <a:lnTo>
                  <a:pt x="3658150" y="2686789"/>
                </a:lnTo>
                <a:lnTo>
                  <a:pt x="0" y="2686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69327" y="4746994"/>
            <a:ext cx="5832723" cy="1739900"/>
          </a:xfrm>
          <a:prstGeom prst="rect">
            <a:avLst/>
          </a:prstGeom>
        </p:spPr>
        <p:txBody>
          <a:bodyPr anchor="t" rtlCol="false" tIns="0" lIns="0" bIns="0" rIns="0">
            <a:spAutoFit/>
          </a:bodyPr>
          <a:lstStyle/>
          <a:p>
            <a:pPr algn="ctr">
              <a:lnSpc>
                <a:spcPts val="7000"/>
              </a:lnSpc>
              <a:spcBef>
                <a:spcPct val="0"/>
              </a:spcBef>
            </a:pPr>
            <a:r>
              <a:rPr lang="en-US" sz="5000">
                <a:solidFill>
                  <a:srgbClr val="E2B061"/>
                </a:solidFill>
                <a:latin typeface="Now Bold"/>
              </a:rPr>
              <a:t>Data Cleansing &amp; </a:t>
            </a:r>
          </a:p>
          <a:p>
            <a:pPr algn="ctr">
              <a:lnSpc>
                <a:spcPts val="7000"/>
              </a:lnSpc>
              <a:spcBef>
                <a:spcPct val="0"/>
              </a:spcBef>
            </a:pPr>
            <a:r>
              <a:rPr lang="en-US" sz="5000">
                <a:solidFill>
                  <a:srgbClr val="000000"/>
                </a:solidFill>
                <a:latin typeface="Now Bold"/>
              </a:rPr>
              <a:t>Preprocessing</a:t>
            </a:r>
          </a:p>
        </p:txBody>
      </p:sp>
      <p:grpSp>
        <p:nvGrpSpPr>
          <p:cNvPr name="Group 8" id="8"/>
          <p:cNvGrpSpPr/>
          <p:nvPr/>
        </p:nvGrpSpPr>
        <p:grpSpPr>
          <a:xfrm rot="0">
            <a:off x="365860" y="377856"/>
            <a:ext cx="15388004" cy="1245174"/>
            <a:chOff x="0" y="0"/>
            <a:chExt cx="20517338" cy="1660232"/>
          </a:xfrm>
        </p:grpSpPr>
        <p:sp>
          <p:nvSpPr>
            <p:cNvPr name="TextBox 9" id="9"/>
            <p:cNvSpPr txBox="true"/>
            <p:nvPr/>
          </p:nvSpPr>
          <p:spPr>
            <a:xfrm rot="0">
              <a:off x="0" y="-95250"/>
              <a:ext cx="20517338" cy="1009648"/>
            </a:xfrm>
            <a:prstGeom prst="rect">
              <a:avLst/>
            </a:prstGeom>
          </p:spPr>
          <p:txBody>
            <a:bodyPr anchor="t" rtlCol="false" tIns="0" lIns="0" bIns="0" rIns="0">
              <a:spAutoFit/>
            </a:bodyPr>
            <a:lstStyle/>
            <a:p>
              <a:pPr>
                <a:lnSpc>
                  <a:spcPts val="6300"/>
                </a:lnSpc>
                <a:spcBef>
                  <a:spcPct val="0"/>
                </a:spcBef>
              </a:pPr>
              <a:r>
                <a:rPr lang="en-US" sz="4500">
                  <a:solidFill>
                    <a:srgbClr val="09427D"/>
                  </a:solidFill>
                  <a:latin typeface="Now Bold"/>
                </a:rPr>
                <a:t>How  to </a:t>
              </a:r>
              <a:r>
                <a:rPr lang="en-US" sz="4500">
                  <a:solidFill>
                    <a:srgbClr val="F29961"/>
                  </a:solidFill>
                  <a:latin typeface="Now Bold"/>
                </a:rPr>
                <a:t>Overcome the Problem?</a:t>
              </a:r>
            </a:p>
          </p:txBody>
        </p:sp>
        <p:sp>
          <p:nvSpPr>
            <p:cNvPr name="TextBox 10" id="10"/>
            <p:cNvSpPr txBox="true"/>
            <p:nvPr/>
          </p:nvSpPr>
          <p:spPr>
            <a:xfrm rot="0">
              <a:off x="0" y="1196795"/>
              <a:ext cx="20517338" cy="463437"/>
            </a:xfrm>
            <a:prstGeom prst="rect">
              <a:avLst/>
            </a:prstGeom>
          </p:spPr>
          <p:txBody>
            <a:bodyPr anchor="t" rtlCol="false" tIns="0" lIns="0" bIns="0" rIns="0">
              <a:spAutoFit/>
            </a:bodyPr>
            <a:lstStyle/>
            <a:p>
              <a:pPr>
                <a:lnSpc>
                  <a:spcPts val="2940"/>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5400000">
            <a:off x="39273" y="4229678"/>
            <a:ext cx="6019834" cy="6094810"/>
          </a:xfrm>
          <a:prstGeom prst="rect">
            <a:avLst/>
          </a:prstGeom>
          <a:solidFill>
            <a:srgbClr val="F0F2F6"/>
          </a:solidFill>
        </p:spPr>
      </p:sp>
      <p:sp>
        <p:nvSpPr>
          <p:cNvPr name="AutoShape 3" id="3"/>
          <p:cNvSpPr/>
          <p:nvPr/>
        </p:nvSpPr>
        <p:spPr>
          <a:xfrm rot="-5400000">
            <a:off x="6134975" y="4229678"/>
            <a:ext cx="6019834" cy="6094810"/>
          </a:xfrm>
          <a:prstGeom prst="rect">
            <a:avLst/>
          </a:prstGeom>
          <a:solidFill>
            <a:srgbClr val="F0F2F6">
              <a:alpha val="69804"/>
            </a:srgbClr>
          </a:solidFill>
        </p:spPr>
      </p:sp>
      <p:sp>
        <p:nvSpPr>
          <p:cNvPr name="AutoShape 4" id="4"/>
          <p:cNvSpPr/>
          <p:nvPr/>
        </p:nvSpPr>
        <p:spPr>
          <a:xfrm rot="-5400000">
            <a:off x="12230678" y="4229678"/>
            <a:ext cx="6019834" cy="6094810"/>
          </a:xfrm>
          <a:prstGeom prst="rect">
            <a:avLst/>
          </a:prstGeom>
          <a:solidFill>
            <a:srgbClr val="F0F2F6">
              <a:alpha val="29804"/>
            </a:srgbClr>
          </a:solidFill>
        </p:spPr>
      </p:sp>
      <p:sp>
        <p:nvSpPr>
          <p:cNvPr name="TextBox 5" id="5"/>
          <p:cNvSpPr txBox="true"/>
          <p:nvPr/>
        </p:nvSpPr>
        <p:spPr>
          <a:xfrm rot="0">
            <a:off x="807880" y="1476449"/>
            <a:ext cx="8114408" cy="2504967"/>
          </a:xfrm>
          <a:prstGeom prst="rect">
            <a:avLst/>
          </a:prstGeom>
        </p:spPr>
        <p:txBody>
          <a:bodyPr anchor="t" rtlCol="false" tIns="0" lIns="0" bIns="0" rIns="0">
            <a:spAutoFit/>
          </a:bodyPr>
          <a:lstStyle/>
          <a:p>
            <a:pPr>
              <a:lnSpc>
                <a:spcPts val="9839"/>
              </a:lnSpc>
            </a:pPr>
            <a:r>
              <a:rPr lang="en-US" sz="8199">
                <a:solidFill>
                  <a:srgbClr val="302B70"/>
                </a:solidFill>
                <a:latin typeface="HK Grotesk Bold"/>
              </a:rPr>
              <a:t>Data </a:t>
            </a:r>
            <a:r>
              <a:rPr lang="en-US" sz="8199">
                <a:solidFill>
                  <a:srgbClr val="F29961"/>
                </a:solidFill>
                <a:latin typeface="HK Grotesk Bold"/>
              </a:rPr>
              <a:t>Cleansing &amp; Preprocessing</a:t>
            </a:r>
          </a:p>
        </p:txBody>
      </p:sp>
      <p:sp>
        <p:nvSpPr>
          <p:cNvPr name="TextBox 6" id="6"/>
          <p:cNvSpPr txBox="true"/>
          <p:nvPr/>
        </p:nvSpPr>
        <p:spPr>
          <a:xfrm rot="0">
            <a:off x="914589" y="4571167"/>
            <a:ext cx="4668676" cy="1685817"/>
          </a:xfrm>
          <a:prstGeom prst="rect">
            <a:avLst/>
          </a:prstGeom>
        </p:spPr>
        <p:txBody>
          <a:bodyPr anchor="t" rtlCol="false" tIns="0" lIns="0" bIns="0" rIns="0">
            <a:spAutoFit/>
          </a:bodyPr>
          <a:lstStyle/>
          <a:p>
            <a:pPr>
              <a:lnSpc>
                <a:spcPts val="4440"/>
              </a:lnSpc>
            </a:pPr>
            <a:r>
              <a:rPr lang="en-US" sz="3700">
                <a:solidFill>
                  <a:srgbClr val="302B70"/>
                </a:solidFill>
                <a:latin typeface="HK Grotesk Bold"/>
              </a:rPr>
              <a:t>Missing, Value Replacement, &amp; Removing Features</a:t>
            </a:r>
          </a:p>
        </p:txBody>
      </p:sp>
      <p:sp>
        <p:nvSpPr>
          <p:cNvPr name="TextBox 7" id="7"/>
          <p:cNvSpPr txBox="true"/>
          <p:nvPr/>
        </p:nvSpPr>
        <p:spPr>
          <a:xfrm rot="0">
            <a:off x="807880" y="6790383"/>
            <a:ext cx="4278024" cy="2651453"/>
          </a:xfrm>
          <a:prstGeom prst="rect">
            <a:avLst/>
          </a:prstGeom>
        </p:spPr>
        <p:txBody>
          <a:bodyPr anchor="t" rtlCol="false" tIns="0" lIns="0" bIns="0" rIns="0">
            <a:spAutoFit/>
          </a:bodyPr>
          <a:lstStyle/>
          <a:p>
            <a:pPr>
              <a:lnSpc>
                <a:spcPts val="3500"/>
              </a:lnSpc>
              <a:spcBef>
                <a:spcPct val="0"/>
              </a:spcBef>
            </a:pPr>
            <a:r>
              <a:rPr lang="en-US" sz="2500">
                <a:solidFill>
                  <a:srgbClr val="302B70"/>
                </a:solidFill>
                <a:latin typeface="Clear Sans Regular"/>
              </a:rPr>
              <a:t>The cause of missing values can be data corruption or failure to record data . Values of the DataFrame are replaced with other values dynamically.</a:t>
            </a:r>
          </a:p>
        </p:txBody>
      </p:sp>
      <p:sp>
        <p:nvSpPr>
          <p:cNvPr name="TextBox 8" id="8"/>
          <p:cNvSpPr txBox="true"/>
          <p:nvPr/>
        </p:nvSpPr>
        <p:spPr>
          <a:xfrm rot="0">
            <a:off x="7004988" y="5191137"/>
            <a:ext cx="4278024" cy="561939"/>
          </a:xfrm>
          <a:prstGeom prst="rect">
            <a:avLst/>
          </a:prstGeom>
        </p:spPr>
        <p:txBody>
          <a:bodyPr anchor="t" rtlCol="false" tIns="0" lIns="0" bIns="0" rIns="0">
            <a:spAutoFit/>
          </a:bodyPr>
          <a:lstStyle/>
          <a:p>
            <a:pPr>
              <a:lnSpc>
                <a:spcPts val="4439"/>
              </a:lnSpc>
            </a:pPr>
            <a:r>
              <a:rPr lang="en-US" sz="3699">
                <a:solidFill>
                  <a:srgbClr val="302B70"/>
                </a:solidFill>
                <a:latin typeface="HK Grotesk Bold"/>
              </a:rPr>
              <a:t>Outlier Handling</a:t>
            </a:r>
          </a:p>
        </p:txBody>
      </p:sp>
      <p:sp>
        <p:nvSpPr>
          <p:cNvPr name="TextBox 9" id="9"/>
          <p:cNvSpPr txBox="true"/>
          <p:nvPr/>
        </p:nvSpPr>
        <p:spPr>
          <a:xfrm rot="0">
            <a:off x="7004988" y="6790383"/>
            <a:ext cx="4278024" cy="2208256"/>
          </a:xfrm>
          <a:prstGeom prst="rect">
            <a:avLst/>
          </a:prstGeom>
        </p:spPr>
        <p:txBody>
          <a:bodyPr anchor="t" rtlCol="false" tIns="0" lIns="0" bIns="0" rIns="0">
            <a:spAutoFit/>
          </a:bodyPr>
          <a:lstStyle/>
          <a:p>
            <a:pPr>
              <a:lnSpc>
                <a:spcPts val="3500"/>
              </a:lnSpc>
              <a:spcBef>
                <a:spcPct val="0"/>
              </a:spcBef>
            </a:pPr>
            <a:r>
              <a:rPr lang="en-US" sz="2500">
                <a:solidFill>
                  <a:srgbClr val="302B70"/>
                </a:solidFill>
                <a:latin typeface="Clear Sans Regular"/>
              </a:rPr>
              <a:t>We handle outliers with IQR and standardization/ normalization to make sure all features are stable for modelling </a:t>
            </a:r>
          </a:p>
        </p:txBody>
      </p:sp>
      <p:sp>
        <p:nvSpPr>
          <p:cNvPr name="TextBox 10" id="10"/>
          <p:cNvSpPr txBox="true"/>
          <p:nvPr/>
        </p:nvSpPr>
        <p:spPr>
          <a:xfrm rot="0">
            <a:off x="13101583" y="5191137"/>
            <a:ext cx="4278024" cy="561939"/>
          </a:xfrm>
          <a:prstGeom prst="rect">
            <a:avLst/>
          </a:prstGeom>
        </p:spPr>
        <p:txBody>
          <a:bodyPr anchor="t" rtlCol="false" tIns="0" lIns="0" bIns="0" rIns="0">
            <a:spAutoFit/>
          </a:bodyPr>
          <a:lstStyle/>
          <a:p>
            <a:pPr>
              <a:lnSpc>
                <a:spcPts val="4439"/>
              </a:lnSpc>
            </a:pPr>
            <a:r>
              <a:rPr lang="en-US" sz="3699">
                <a:solidFill>
                  <a:srgbClr val="302B70"/>
                </a:solidFill>
                <a:latin typeface="HK Grotesk Bold"/>
              </a:rPr>
              <a:t>Feature Encoding</a:t>
            </a:r>
          </a:p>
        </p:txBody>
      </p:sp>
      <p:sp>
        <p:nvSpPr>
          <p:cNvPr name="TextBox 11" id="11"/>
          <p:cNvSpPr txBox="true"/>
          <p:nvPr/>
        </p:nvSpPr>
        <p:spPr>
          <a:xfrm rot="0">
            <a:off x="13101583" y="6790383"/>
            <a:ext cx="4278024" cy="3094421"/>
          </a:xfrm>
          <a:prstGeom prst="rect">
            <a:avLst/>
          </a:prstGeom>
        </p:spPr>
        <p:txBody>
          <a:bodyPr anchor="t" rtlCol="false" tIns="0" lIns="0" bIns="0" rIns="0">
            <a:spAutoFit/>
          </a:bodyPr>
          <a:lstStyle/>
          <a:p>
            <a:pPr>
              <a:lnSpc>
                <a:spcPts val="3500"/>
              </a:lnSpc>
            </a:pPr>
            <a:r>
              <a:rPr lang="en-US" sz="2500">
                <a:solidFill>
                  <a:srgbClr val="302B70"/>
                </a:solidFill>
                <a:latin typeface="Clear Sans Regular"/>
              </a:rPr>
              <a:t>We handle it with One hot encoding is a technique that we use to represent categorical variables as numerical values in a machine learning model.</a:t>
            </a:r>
          </a:p>
          <a:p>
            <a:pPr>
              <a:lnSpc>
                <a:spcPts val="350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0195417" y="1882750"/>
            <a:ext cx="6826854" cy="6521499"/>
          </a:xfrm>
          <a:custGeom>
            <a:avLst/>
            <a:gdLst/>
            <a:ahLst/>
            <a:cxnLst/>
            <a:rect r="r" b="b" t="t" l="l"/>
            <a:pathLst>
              <a:path h="6521499" w="6826854">
                <a:moveTo>
                  <a:pt x="0" y="0"/>
                </a:moveTo>
                <a:lnTo>
                  <a:pt x="6826854" y="0"/>
                </a:lnTo>
                <a:lnTo>
                  <a:pt x="6826854" y="6521500"/>
                </a:lnTo>
                <a:lnTo>
                  <a:pt x="0" y="6521500"/>
                </a:lnTo>
                <a:lnTo>
                  <a:pt x="0" y="0"/>
                </a:lnTo>
                <a:close/>
              </a:path>
            </a:pathLst>
          </a:custGeom>
          <a:blipFill>
            <a:blip r:embed="rId2"/>
            <a:stretch>
              <a:fillRect l="0" t="0" r="0" b="0"/>
            </a:stretch>
          </a:blipFill>
        </p:spPr>
      </p:sp>
      <p:grpSp>
        <p:nvGrpSpPr>
          <p:cNvPr name="Group 6" id="6"/>
          <p:cNvGrpSpPr/>
          <p:nvPr/>
        </p:nvGrpSpPr>
        <p:grpSpPr>
          <a:xfrm rot="0">
            <a:off x="-13097" y="0"/>
            <a:ext cx="7444347" cy="10287000"/>
            <a:chOff x="0" y="0"/>
            <a:chExt cx="1960651" cy="2709333"/>
          </a:xfrm>
        </p:grpSpPr>
        <p:sp>
          <p:nvSpPr>
            <p:cNvPr name="Freeform 7" id="7"/>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4959740" y="-298549"/>
            <a:ext cx="4125061" cy="3435051"/>
          </a:xfrm>
          <a:custGeom>
            <a:avLst/>
            <a:gdLst/>
            <a:ahLst/>
            <a:cxnLst/>
            <a:rect r="r" b="b" t="t" l="l"/>
            <a:pathLst>
              <a:path h="3435051" w="4125061">
                <a:moveTo>
                  <a:pt x="0" y="0"/>
                </a:moveTo>
                <a:lnTo>
                  <a:pt x="4125061" y="0"/>
                </a:lnTo>
                <a:lnTo>
                  <a:pt x="4125061" y="3435051"/>
                </a:lnTo>
                <a:lnTo>
                  <a:pt x="0" y="34350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4155285"/>
            <a:ext cx="4035555" cy="392747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HANDLING MISSING VALUES STARTS WITH IDENTIFYING WHICH COLUMNS HAVE MISSING VALUES, FOLLOWED BY ANALYSING THE DISTRIBUTION OF THE DATA (STAGE 1)</a:t>
            </a:r>
          </a:p>
        </p:txBody>
      </p:sp>
      <p:sp>
        <p:nvSpPr>
          <p:cNvPr name="TextBox 11" id="11"/>
          <p:cNvSpPr txBox="true"/>
          <p:nvPr/>
        </p:nvSpPr>
        <p:spPr>
          <a:xfrm rot="0">
            <a:off x="1028700" y="2062535"/>
            <a:ext cx="4088606" cy="1393825"/>
          </a:xfrm>
          <a:prstGeom prst="rect">
            <a:avLst/>
          </a:prstGeom>
        </p:spPr>
        <p:txBody>
          <a:bodyPr anchor="t" rtlCol="false" tIns="0" lIns="0" bIns="0" rIns="0">
            <a:spAutoFit/>
          </a:bodyPr>
          <a:lstStyle/>
          <a:p>
            <a:pPr>
              <a:lnSpc>
                <a:spcPts val="5599"/>
              </a:lnSpc>
            </a:pPr>
            <a:r>
              <a:rPr lang="en-US" sz="3999">
                <a:solidFill>
                  <a:srgbClr val="BF7925"/>
                </a:solidFill>
                <a:latin typeface="Now Bold"/>
              </a:rPr>
              <a:t>HANDLING </a:t>
            </a:r>
          </a:p>
          <a:p>
            <a:pPr>
              <a:lnSpc>
                <a:spcPts val="5599"/>
              </a:lnSpc>
              <a:spcBef>
                <a:spcPct val="0"/>
              </a:spcBef>
            </a:pPr>
            <a:r>
              <a:rPr lang="en-US" sz="3999">
                <a:solidFill>
                  <a:srgbClr val="BF7925"/>
                </a:solidFill>
                <a:latin typeface="Now Bold"/>
              </a:rPr>
              <a:t>MISSING VALUE</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3879933"/>
            <a:ext cx="14062749" cy="3386812"/>
          </a:xfrm>
          <a:prstGeom prst="rect">
            <a:avLst/>
          </a:prstGeom>
        </p:spPr>
        <p:txBody>
          <a:bodyPr anchor="t" rtlCol="false" tIns="0" lIns="0" bIns="0" rIns="0">
            <a:spAutoFit/>
          </a:bodyPr>
          <a:lstStyle/>
          <a:p>
            <a:pPr marL="1039416" indent="-519708" lvl="1">
              <a:lnSpc>
                <a:spcPts val="6740"/>
              </a:lnSpc>
              <a:buFont typeface="Arial"/>
              <a:buChar char="•"/>
            </a:pPr>
            <a:r>
              <a:rPr lang="en-US" sz="4814">
                <a:solidFill>
                  <a:srgbClr val="302B70"/>
                </a:solidFill>
                <a:latin typeface="Now Bold"/>
              </a:rPr>
              <a:t> Who are</a:t>
            </a:r>
            <a:r>
              <a:rPr lang="en-US" sz="4814">
                <a:solidFill>
                  <a:srgbClr val="09427D"/>
                </a:solidFill>
                <a:latin typeface="Now Bold"/>
              </a:rPr>
              <a:t> </a:t>
            </a:r>
            <a:r>
              <a:rPr lang="en-US" sz="4814">
                <a:solidFill>
                  <a:srgbClr val="F29961"/>
                </a:solidFill>
                <a:latin typeface="Now Bold"/>
              </a:rPr>
              <a:t>the people behind the project?</a:t>
            </a:r>
          </a:p>
          <a:p>
            <a:pPr marL="1039416" indent="-519708" lvl="1">
              <a:lnSpc>
                <a:spcPts val="6740"/>
              </a:lnSpc>
              <a:buFont typeface="Arial"/>
              <a:buChar char="•"/>
            </a:pPr>
            <a:r>
              <a:rPr lang="en-US" sz="4814">
                <a:solidFill>
                  <a:srgbClr val="302B70"/>
                </a:solidFill>
                <a:latin typeface="Now Bold"/>
              </a:rPr>
              <a:t> What is</a:t>
            </a:r>
            <a:r>
              <a:rPr lang="en-US" sz="4814">
                <a:solidFill>
                  <a:srgbClr val="09427D"/>
                </a:solidFill>
                <a:latin typeface="Now Bold"/>
              </a:rPr>
              <a:t> </a:t>
            </a:r>
            <a:r>
              <a:rPr lang="en-US" sz="4814">
                <a:solidFill>
                  <a:srgbClr val="F29961"/>
                </a:solidFill>
                <a:latin typeface="Now Bold"/>
              </a:rPr>
              <a:t>the problem?</a:t>
            </a:r>
          </a:p>
          <a:p>
            <a:pPr marL="1039416" indent="-519708" lvl="1">
              <a:lnSpc>
                <a:spcPts val="6740"/>
              </a:lnSpc>
              <a:buFont typeface="Arial"/>
              <a:buChar char="•"/>
            </a:pPr>
            <a:r>
              <a:rPr lang="en-US" sz="4814">
                <a:solidFill>
                  <a:srgbClr val="302B70"/>
                </a:solidFill>
                <a:latin typeface="Now Bold"/>
              </a:rPr>
              <a:t> How is </a:t>
            </a:r>
            <a:r>
              <a:rPr lang="en-US" sz="4814">
                <a:solidFill>
                  <a:srgbClr val="F29961"/>
                </a:solidFill>
                <a:latin typeface="Now Bold"/>
              </a:rPr>
              <a:t>the current condition?</a:t>
            </a:r>
          </a:p>
          <a:p>
            <a:pPr marL="1039416" indent="-519708" lvl="1">
              <a:lnSpc>
                <a:spcPts val="6740"/>
              </a:lnSpc>
              <a:spcBef>
                <a:spcPct val="0"/>
              </a:spcBef>
              <a:buFont typeface="Arial"/>
              <a:buChar char="•"/>
            </a:pPr>
            <a:r>
              <a:rPr lang="en-US" sz="4814">
                <a:solidFill>
                  <a:srgbClr val="09427D"/>
                </a:solidFill>
                <a:latin typeface="Now Bold"/>
              </a:rPr>
              <a:t> </a:t>
            </a:r>
            <a:r>
              <a:rPr lang="en-US" sz="4814">
                <a:solidFill>
                  <a:srgbClr val="302B70"/>
                </a:solidFill>
                <a:latin typeface="Now Bold"/>
              </a:rPr>
              <a:t>How to overcome</a:t>
            </a:r>
            <a:r>
              <a:rPr lang="en-US" sz="4814">
                <a:solidFill>
                  <a:srgbClr val="09427D"/>
                </a:solidFill>
                <a:latin typeface="Now Bold"/>
              </a:rPr>
              <a:t> </a:t>
            </a:r>
            <a:r>
              <a:rPr lang="en-US" sz="4814">
                <a:solidFill>
                  <a:srgbClr val="F29961"/>
                </a:solidFill>
                <a:latin typeface="Now Bold"/>
              </a:rPr>
              <a:t>the problem?</a:t>
            </a:r>
          </a:p>
        </p:txBody>
      </p:sp>
      <p:grpSp>
        <p:nvGrpSpPr>
          <p:cNvPr name="Group 3" id="3"/>
          <p:cNvGrpSpPr/>
          <p:nvPr/>
        </p:nvGrpSpPr>
        <p:grpSpPr>
          <a:xfrm rot="0">
            <a:off x="1028700" y="1701375"/>
            <a:ext cx="15357468" cy="1742334"/>
            <a:chOff x="0" y="0"/>
            <a:chExt cx="20476624" cy="2323112"/>
          </a:xfrm>
        </p:grpSpPr>
        <p:sp>
          <p:nvSpPr>
            <p:cNvPr name="TextBox 4" id="4"/>
            <p:cNvSpPr txBox="true"/>
            <p:nvPr/>
          </p:nvSpPr>
          <p:spPr>
            <a:xfrm rot="0">
              <a:off x="0" y="-152400"/>
              <a:ext cx="20476624" cy="1729742"/>
            </a:xfrm>
            <a:prstGeom prst="rect">
              <a:avLst/>
            </a:prstGeom>
          </p:spPr>
          <p:txBody>
            <a:bodyPr anchor="t" rtlCol="false" tIns="0" lIns="0" bIns="0" rIns="0">
              <a:spAutoFit/>
            </a:bodyPr>
            <a:lstStyle/>
            <a:p>
              <a:pPr>
                <a:lnSpc>
                  <a:spcPts val="10919"/>
                </a:lnSpc>
                <a:spcBef>
                  <a:spcPct val="0"/>
                </a:spcBef>
              </a:pPr>
              <a:r>
                <a:rPr lang="en-US" sz="7799">
                  <a:solidFill>
                    <a:srgbClr val="302B70"/>
                  </a:solidFill>
                  <a:latin typeface="Now Bold"/>
                </a:rPr>
                <a:t>Today's Agenda</a:t>
              </a:r>
            </a:p>
          </p:txBody>
        </p:sp>
        <p:sp>
          <p:nvSpPr>
            <p:cNvPr name="TextBox 5" id="5"/>
            <p:cNvSpPr txBox="true"/>
            <p:nvPr/>
          </p:nvSpPr>
          <p:spPr>
            <a:xfrm rot="0">
              <a:off x="0" y="1859739"/>
              <a:ext cx="20476624" cy="463373"/>
            </a:xfrm>
            <a:prstGeom prst="rect">
              <a:avLst/>
            </a:prstGeom>
          </p:spPr>
          <p:txBody>
            <a:bodyPr anchor="t" rtlCol="false" tIns="0" lIns="0" bIns="0" rIns="0">
              <a:spAutoFit/>
            </a:bodyPr>
            <a:lstStyle/>
            <a:p>
              <a:pPr>
                <a:lnSpc>
                  <a:spcPts val="2940"/>
                </a:lnSpc>
                <a:spcBef>
                  <a:spcPct val="0"/>
                </a:spcBef>
              </a:pPr>
            </a:p>
          </p:txBody>
        </p:sp>
      </p:grpSp>
      <p:sp>
        <p:nvSpPr>
          <p:cNvPr name="TextBox 6" id="6"/>
          <p:cNvSpPr txBox="true"/>
          <p:nvPr/>
        </p:nvSpPr>
        <p:spPr>
          <a:xfrm rot="0">
            <a:off x="14103897" y="790152"/>
            <a:ext cx="3927439" cy="240611"/>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AVENGERS ON HOLIDAY KELOMPOK 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7819598" y="2439609"/>
            <a:ext cx="9949712" cy="4835194"/>
          </a:xfrm>
          <a:custGeom>
            <a:avLst/>
            <a:gdLst/>
            <a:ahLst/>
            <a:cxnLst/>
            <a:rect r="r" b="b" t="t" l="l"/>
            <a:pathLst>
              <a:path h="4835194" w="9949712">
                <a:moveTo>
                  <a:pt x="0" y="0"/>
                </a:moveTo>
                <a:lnTo>
                  <a:pt x="9949712" y="0"/>
                </a:lnTo>
                <a:lnTo>
                  <a:pt x="9949712" y="4835194"/>
                </a:lnTo>
                <a:lnTo>
                  <a:pt x="0" y="4835194"/>
                </a:lnTo>
                <a:lnTo>
                  <a:pt x="0" y="0"/>
                </a:lnTo>
                <a:close/>
              </a:path>
            </a:pathLst>
          </a:custGeom>
          <a:blipFill>
            <a:blip r:embed="rId2"/>
            <a:stretch>
              <a:fillRect l="0" t="0" r="0" b="0"/>
            </a:stretch>
          </a:blipFill>
        </p:spPr>
      </p:sp>
      <p:sp>
        <p:nvSpPr>
          <p:cNvPr name="Freeform 9" id="9"/>
          <p:cNvSpPr/>
          <p:nvPr/>
        </p:nvSpPr>
        <p:spPr>
          <a:xfrm flipH="false" flipV="false" rot="0">
            <a:off x="14002520" y="7570203"/>
            <a:ext cx="3766790" cy="2716797"/>
          </a:xfrm>
          <a:custGeom>
            <a:avLst/>
            <a:gdLst/>
            <a:ahLst/>
            <a:cxnLst/>
            <a:rect r="r" b="b" t="t" l="l"/>
            <a:pathLst>
              <a:path h="2716797" w="3766790">
                <a:moveTo>
                  <a:pt x="0" y="0"/>
                </a:moveTo>
                <a:lnTo>
                  <a:pt x="3766790" y="0"/>
                </a:lnTo>
                <a:lnTo>
                  <a:pt x="3766790" y="2716797"/>
                </a:lnTo>
                <a:lnTo>
                  <a:pt x="0" y="2716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2353884"/>
            <a:ext cx="5412432" cy="1393825"/>
          </a:xfrm>
          <a:prstGeom prst="rect">
            <a:avLst/>
          </a:prstGeom>
        </p:spPr>
        <p:txBody>
          <a:bodyPr anchor="t" rtlCol="false" tIns="0" lIns="0" bIns="0" rIns="0">
            <a:spAutoFit/>
          </a:bodyPr>
          <a:lstStyle/>
          <a:p>
            <a:pPr>
              <a:lnSpc>
                <a:spcPts val="5599"/>
              </a:lnSpc>
              <a:spcBef>
                <a:spcPct val="0"/>
              </a:spcBef>
            </a:pPr>
            <a:r>
              <a:rPr lang="en-US" sz="3999">
                <a:solidFill>
                  <a:srgbClr val="BF7925"/>
                </a:solidFill>
                <a:latin typeface="Now Bold"/>
              </a:rPr>
              <a:t>HANDLING </a:t>
            </a:r>
          </a:p>
          <a:p>
            <a:pPr>
              <a:lnSpc>
                <a:spcPts val="5599"/>
              </a:lnSpc>
              <a:spcBef>
                <a:spcPct val="0"/>
              </a:spcBef>
            </a:pPr>
            <a:r>
              <a:rPr lang="en-US" sz="3999">
                <a:solidFill>
                  <a:srgbClr val="BF7925"/>
                </a:solidFill>
                <a:latin typeface="Now Bold"/>
              </a:rPr>
              <a:t>INCONSISTENT DATA</a:t>
            </a:r>
          </a:p>
        </p:txBody>
      </p:sp>
      <p:sp>
        <p:nvSpPr>
          <p:cNvPr name="TextBox 11" id="11"/>
          <p:cNvSpPr txBox="true"/>
          <p:nvPr/>
        </p:nvSpPr>
        <p:spPr>
          <a:xfrm rot="0">
            <a:off x="1028700" y="4336588"/>
            <a:ext cx="4724248" cy="217487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HANDLING INCONSISTENT DATA IN GENDER, MARITALSTATUS, PRODUCTPITCHED AND OCCUPATION COLUMNS.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8251562" y="2631311"/>
            <a:ext cx="8500001" cy="6172200"/>
          </a:xfrm>
          <a:custGeom>
            <a:avLst/>
            <a:gdLst/>
            <a:ahLst/>
            <a:cxnLst/>
            <a:rect r="r" b="b" t="t" l="l"/>
            <a:pathLst>
              <a:path h="6172200" w="8500001">
                <a:moveTo>
                  <a:pt x="0" y="0"/>
                </a:moveTo>
                <a:lnTo>
                  <a:pt x="8500001" y="0"/>
                </a:lnTo>
                <a:lnTo>
                  <a:pt x="8500001" y="6172200"/>
                </a:lnTo>
                <a:lnTo>
                  <a:pt x="0" y="6172200"/>
                </a:lnTo>
                <a:lnTo>
                  <a:pt x="0" y="0"/>
                </a:lnTo>
                <a:close/>
              </a:path>
            </a:pathLst>
          </a:custGeom>
          <a:blipFill>
            <a:blip r:embed="rId2"/>
            <a:stretch>
              <a:fillRect l="0" t="0" r="0" b="0"/>
            </a:stretch>
          </a:blipFill>
        </p:spPr>
      </p:sp>
      <p:sp>
        <p:nvSpPr>
          <p:cNvPr name="Freeform 9" id="9"/>
          <p:cNvSpPr/>
          <p:nvPr/>
        </p:nvSpPr>
        <p:spPr>
          <a:xfrm flipH="false" flipV="false" rot="0">
            <a:off x="15909865" y="95250"/>
            <a:ext cx="1873896" cy="2250311"/>
          </a:xfrm>
          <a:custGeom>
            <a:avLst/>
            <a:gdLst/>
            <a:ahLst/>
            <a:cxnLst/>
            <a:rect r="r" b="b" t="t" l="l"/>
            <a:pathLst>
              <a:path h="2250311" w="1873896">
                <a:moveTo>
                  <a:pt x="0" y="0"/>
                </a:moveTo>
                <a:lnTo>
                  <a:pt x="1873896" y="0"/>
                </a:lnTo>
                <a:lnTo>
                  <a:pt x="1873896" y="2250311"/>
                </a:lnTo>
                <a:lnTo>
                  <a:pt x="0" y="2250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48455" y="2545586"/>
            <a:ext cx="4909542" cy="1393825"/>
          </a:xfrm>
          <a:prstGeom prst="rect">
            <a:avLst/>
          </a:prstGeom>
        </p:spPr>
        <p:txBody>
          <a:bodyPr anchor="t" rtlCol="false" tIns="0" lIns="0" bIns="0" rIns="0">
            <a:spAutoFit/>
          </a:bodyPr>
          <a:lstStyle/>
          <a:p>
            <a:pPr algn="just">
              <a:lnSpc>
                <a:spcPts val="5599"/>
              </a:lnSpc>
              <a:spcBef>
                <a:spcPct val="0"/>
              </a:spcBef>
            </a:pPr>
            <a:r>
              <a:rPr lang="en-US" sz="3999">
                <a:solidFill>
                  <a:srgbClr val="BF7925"/>
                </a:solidFill>
                <a:latin typeface="Now Bold"/>
              </a:rPr>
              <a:t>HANDLING </a:t>
            </a:r>
          </a:p>
          <a:p>
            <a:pPr algn="just">
              <a:lnSpc>
                <a:spcPts val="5599"/>
              </a:lnSpc>
              <a:spcBef>
                <a:spcPct val="0"/>
              </a:spcBef>
            </a:pPr>
            <a:r>
              <a:rPr lang="en-US" sz="3999">
                <a:solidFill>
                  <a:srgbClr val="BF7925"/>
                </a:solidFill>
                <a:latin typeface="Now Bold"/>
              </a:rPr>
              <a:t>DUPLICATE VALUES</a:t>
            </a:r>
          </a:p>
        </p:txBody>
      </p:sp>
      <p:sp>
        <p:nvSpPr>
          <p:cNvPr name="TextBox 11" id="11"/>
          <p:cNvSpPr txBox="true"/>
          <p:nvPr/>
        </p:nvSpPr>
        <p:spPr>
          <a:xfrm rot="0">
            <a:off x="748455" y="4387086"/>
            <a:ext cx="3685920" cy="261302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MAKING SURE THAT THERE ARE NO DUPLICATED DATA IS ONE OF THE ASPECT OF UNDERSTANDING THE DATA ITSELF.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4677355" y="165348"/>
            <a:ext cx="3197647" cy="3197647"/>
          </a:xfrm>
          <a:custGeom>
            <a:avLst/>
            <a:gdLst/>
            <a:ahLst/>
            <a:cxnLst/>
            <a:rect r="r" b="b" t="t" l="l"/>
            <a:pathLst>
              <a:path h="3197647" w="3197647">
                <a:moveTo>
                  <a:pt x="0" y="0"/>
                </a:moveTo>
                <a:lnTo>
                  <a:pt x="3197647" y="0"/>
                </a:lnTo>
                <a:lnTo>
                  <a:pt x="3197647" y="3197647"/>
                </a:lnTo>
                <a:lnTo>
                  <a:pt x="0" y="3197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964727" y="2594397"/>
            <a:ext cx="11573483" cy="5669706"/>
          </a:xfrm>
          <a:custGeom>
            <a:avLst/>
            <a:gdLst/>
            <a:ahLst/>
            <a:cxnLst/>
            <a:rect r="r" b="b" t="t" l="l"/>
            <a:pathLst>
              <a:path h="5669706" w="11573483">
                <a:moveTo>
                  <a:pt x="0" y="0"/>
                </a:moveTo>
                <a:lnTo>
                  <a:pt x="11573483" y="0"/>
                </a:lnTo>
                <a:lnTo>
                  <a:pt x="11573483" y="5669706"/>
                </a:lnTo>
                <a:lnTo>
                  <a:pt x="0" y="5669706"/>
                </a:lnTo>
                <a:lnTo>
                  <a:pt x="0" y="0"/>
                </a:lnTo>
                <a:close/>
              </a:path>
            </a:pathLst>
          </a:custGeom>
          <a:blipFill>
            <a:blip r:embed="rId4"/>
            <a:stretch>
              <a:fillRect l="0" t="0" r="0" b="0"/>
            </a:stretch>
          </a:blipFill>
        </p:spPr>
      </p:sp>
      <p:sp>
        <p:nvSpPr>
          <p:cNvPr name="TextBox 10" id="10"/>
          <p:cNvSpPr txBox="true"/>
          <p:nvPr/>
        </p:nvSpPr>
        <p:spPr>
          <a:xfrm rot="0">
            <a:off x="454369" y="2508672"/>
            <a:ext cx="2989511" cy="688975"/>
          </a:xfrm>
          <a:prstGeom prst="rect">
            <a:avLst/>
          </a:prstGeom>
        </p:spPr>
        <p:txBody>
          <a:bodyPr anchor="t" rtlCol="false" tIns="0" lIns="0" bIns="0" rIns="0">
            <a:spAutoFit/>
          </a:bodyPr>
          <a:lstStyle/>
          <a:p>
            <a:pPr algn="ctr">
              <a:lnSpc>
                <a:spcPts val="5599"/>
              </a:lnSpc>
              <a:spcBef>
                <a:spcPct val="0"/>
              </a:spcBef>
            </a:pPr>
            <a:r>
              <a:rPr lang="en-US" sz="3999">
                <a:solidFill>
                  <a:srgbClr val="BF7925"/>
                </a:solidFill>
                <a:latin typeface="Now Bold"/>
              </a:rPr>
              <a:t>ENCODING</a:t>
            </a:r>
          </a:p>
        </p:txBody>
      </p:sp>
      <p:sp>
        <p:nvSpPr>
          <p:cNvPr name="TextBox 11" id="11"/>
          <p:cNvSpPr txBox="true"/>
          <p:nvPr/>
        </p:nvSpPr>
        <p:spPr>
          <a:xfrm rot="0">
            <a:off x="454369" y="4087743"/>
            <a:ext cx="5510358" cy="392747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TO MAKE DATA SAFELY AND ADEQUATELY CONSUMABLE BY DIFFERENT USERS USING VARIOUS SYSTEMS. FOR PRODTAKEN, TYPEOFCONTACT, OCCUPATION, GENDER, PRODUCTPITCHED, MARITAL_STATUS, DESIGNATION AND PASSPORT COLUMNS.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6528823" y="4181028"/>
            <a:ext cx="11433978" cy="2604180"/>
          </a:xfrm>
          <a:custGeom>
            <a:avLst/>
            <a:gdLst/>
            <a:ahLst/>
            <a:cxnLst/>
            <a:rect r="r" b="b" t="t" l="l"/>
            <a:pathLst>
              <a:path h="2604180" w="11433978">
                <a:moveTo>
                  <a:pt x="0" y="0"/>
                </a:moveTo>
                <a:lnTo>
                  <a:pt x="11433978" y="0"/>
                </a:lnTo>
                <a:lnTo>
                  <a:pt x="11433978" y="2604180"/>
                </a:lnTo>
                <a:lnTo>
                  <a:pt x="0" y="2604180"/>
                </a:lnTo>
                <a:lnTo>
                  <a:pt x="0" y="0"/>
                </a:lnTo>
                <a:close/>
              </a:path>
            </a:pathLst>
          </a:custGeom>
          <a:blipFill>
            <a:blip r:embed="rId2"/>
            <a:stretch>
              <a:fillRect l="0" t="0" r="0" b="0"/>
            </a:stretch>
          </a:blipFill>
        </p:spPr>
      </p:sp>
      <p:sp>
        <p:nvSpPr>
          <p:cNvPr name="Freeform 9" id="9"/>
          <p:cNvSpPr/>
          <p:nvPr/>
        </p:nvSpPr>
        <p:spPr>
          <a:xfrm flipH="false" flipV="false" rot="0">
            <a:off x="14921590" y="7212246"/>
            <a:ext cx="3041211" cy="3074754"/>
          </a:xfrm>
          <a:custGeom>
            <a:avLst/>
            <a:gdLst/>
            <a:ahLst/>
            <a:cxnLst/>
            <a:rect r="r" b="b" t="t" l="l"/>
            <a:pathLst>
              <a:path h="3074754" w="3041211">
                <a:moveTo>
                  <a:pt x="0" y="0"/>
                </a:moveTo>
                <a:lnTo>
                  <a:pt x="3041211" y="0"/>
                </a:lnTo>
                <a:lnTo>
                  <a:pt x="3041211" y="3074754"/>
                </a:lnTo>
                <a:lnTo>
                  <a:pt x="0" y="3074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43031" y="2414396"/>
            <a:ext cx="3366046" cy="1393825"/>
          </a:xfrm>
          <a:prstGeom prst="rect">
            <a:avLst/>
          </a:prstGeom>
        </p:spPr>
        <p:txBody>
          <a:bodyPr anchor="t" rtlCol="false" tIns="0" lIns="0" bIns="0" rIns="0">
            <a:spAutoFit/>
          </a:bodyPr>
          <a:lstStyle/>
          <a:p>
            <a:pPr>
              <a:lnSpc>
                <a:spcPts val="5599"/>
              </a:lnSpc>
              <a:spcBef>
                <a:spcPct val="0"/>
              </a:spcBef>
            </a:pPr>
            <a:r>
              <a:rPr lang="en-US" sz="3999">
                <a:solidFill>
                  <a:srgbClr val="BF7925"/>
                </a:solidFill>
                <a:latin typeface="Now Bold"/>
              </a:rPr>
              <a:t>SPLIT DATA </a:t>
            </a:r>
          </a:p>
          <a:p>
            <a:pPr>
              <a:lnSpc>
                <a:spcPts val="5599"/>
              </a:lnSpc>
              <a:spcBef>
                <a:spcPct val="0"/>
              </a:spcBef>
            </a:pPr>
            <a:r>
              <a:rPr lang="en-US" sz="3999">
                <a:solidFill>
                  <a:srgbClr val="BF7925"/>
                </a:solidFill>
                <a:latin typeface="Now Bold"/>
              </a:rPr>
              <a:t>TRAIN &amp; TEST</a:t>
            </a:r>
          </a:p>
        </p:txBody>
      </p:sp>
      <p:sp>
        <p:nvSpPr>
          <p:cNvPr name="TextBox 11" id="11"/>
          <p:cNvSpPr txBox="true"/>
          <p:nvPr/>
        </p:nvSpPr>
        <p:spPr>
          <a:xfrm rot="0">
            <a:off x="298549" y="4133403"/>
            <a:ext cx="5450457" cy="348932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IN A BASIC TWO-PART DATA SPLIT, THE TRAINING DATA SET IS USED TO TRAIN AND DEVELOP MODELS. TRAINING SETS ARE COMMONLY USED TO ESTIMATE DIFFERENT PARAMETERS OR TO COMPARE DIFFERENT MODEL PERFORMANCE.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5376856" y="762892"/>
            <a:ext cx="1882444" cy="2071466"/>
          </a:xfrm>
          <a:custGeom>
            <a:avLst/>
            <a:gdLst/>
            <a:ahLst/>
            <a:cxnLst/>
            <a:rect r="r" b="b" t="t" l="l"/>
            <a:pathLst>
              <a:path h="2071466" w="1882444">
                <a:moveTo>
                  <a:pt x="0" y="0"/>
                </a:moveTo>
                <a:lnTo>
                  <a:pt x="1882444" y="0"/>
                </a:lnTo>
                <a:lnTo>
                  <a:pt x="1882444" y="2071466"/>
                </a:lnTo>
                <a:lnTo>
                  <a:pt x="0" y="20714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203625" y="3119115"/>
            <a:ext cx="11668073" cy="4626776"/>
          </a:xfrm>
          <a:custGeom>
            <a:avLst/>
            <a:gdLst/>
            <a:ahLst/>
            <a:cxnLst/>
            <a:rect r="r" b="b" t="t" l="l"/>
            <a:pathLst>
              <a:path h="4626776" w="11668073">
                <a:moveTo>
                  <a:pt x="0" y="0"/>
                </a:moveTo>
                <a:lnTo>
                  <a:pt x="11668073" y="0"/>
                </a:lnTo>
                <a:lnTo>
                  <a:pt x="11668073" y="4626776"/>
                </a:lnTo>
                <a:lnTo>
                  <a:pt x="0" y="4626776"/>
                </a:lnTo>
                <a:lnTo>
                  <a:pt x="0" y="0"/>
                </a:lnTo>
                <a:close/>
              </a:path>
            </a:pathLst>
          </a:custGeom>
          <a:blipFill>
            <a:blip r:embed="rId4"/>
            <a:stretch>
              <a:fillRect l="0" t="0" r="0" b="0"/>
            </a:stretch>
          </a:blipFill>
        </p:spPr>
      </p:sp>
      <p:sp>
        <p:nvSpPr>
          <p:cNvPr name="TextBox 10" id="10"/>
          <p:cNvSpPr txBox="true"/>
          <p:nvPr/>
        </p:nvSpPr>
        <p:spPr>
          <a:xfrm rot="0">
            <a:off x="686813" y="5154076"/>
            <a:ext cx="4037167" cy="305117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THE GOAL OF FEATURE TRANSFORMATION IS TO CREATE A DATASET WHERE EACH FORMAT HELPS IMPROVE YOUR AIML MODELS' PERFORMANCE.</a:t>
            </a:r>
          </a:p>
        </p:txBody>
      </p:sp>
      <p:sp>
        <p:nvSpPr>
          <p:cNvPr name="TextBox 11" id="11"/>
          <p:cNvSpPr txBox="true"/>
          <p:nvPr/>
        </p:nvSpPr>
        <p:spPr>
          <a:xfrm rot="0">
            <a:off x="686813" y="3033390"/>
            <a:ext cx="4902547" cy="1393825"/>
          </a:xfrm>
          <a:prstGeom prst="rect">
            <a:avLst/>
          </a:prstGeom>
        </p:spPr>
        <p:txBody>
          <a:bodyPr anchor="t" rtlCol="false" tIns="0" lIns="0" bIns="0" rIns="0">
            <a:spAutoFit/>
          </a:bodyPr>
          <a:lstStyle/>
          <a:p>
            <a:pPr>
              <a:lnSpc>
                <a:spcPts val="5599"/>
              </a:lnSpc>
              <a:spcBef>
                <a:spcPct val="0"/>
              </a:spcBef>
            </a:pPr>
            <a:r>
              <a:rPr lang="en-US" sz="3999">
                <a:solidFill>
                  <a:srgbClr val="BF7925"/>
                </a:solidFill>
                <a:latin typeface="Now Bold"/>
              </a:rPr>
              <a:t>FEATURE </a:t>
            </a:r>
          </a:p>
          <a:p>
            <a:pPr algn="just">
              <a:lnSpc>
                <a:spcPts val="5599"/>
              </a:lnSpc>
              <a:spcBef>
                <a:spcPct val="0"/>
              </a:spcBef>
            </a:pPr>
            <a:r>
              <a:rPr lang="en-US" sz="3999">
                <a:solidFill>
                  <a:srgbClr val="BF7925"/>
                </a:solidFill>
                <a:latin typeface="Now Bold"/>
              </a:rPr>
              <a:t>TRANSFORMATION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7834200" y="3183871"/>
            <a:ext cx="10188440" cy="4294461"/>
          </a:xfrm>
          <a:custGeom>
            <a:avLst/>
            <a:gdLst/>
            <a:ahLst/>
            <a:cxnLst/>
            <a:rect r="r" b="b" t="t" l="l"/>
            <a:pathLst>
              <a:path h="4294461" w="10188440">
                <a:moveTo>
                  <a:pt x="0" y="0"/>
                </a:moveTo>
                <a:lnTo>
                  <a:pt x="10188440" y="0"/>
                </a:lnTo>
                <a:lnTo>
                  <a:pt x="10188440" y="4294461"/>
                </a:lnTo>
                <a:lnTo>
                  <a:pt x="0" y="4294461"/>
                </a:lnTo>
                <a:lnTo>
                  <a:pt x="0" y="0"/>
                </a:lnTo>
                <a:close/>
              </a:path>
            </a:pathLst>
          </a:custGeom>
          <a:blipFill>
            <a:blip r:embed="rId2"/>
            <a:stretch>
              <a:fillRect l="0" t="0" r="0" b="0"/>
            </a:stretch>
          </a:blipFill>
        </p:spPr>
      </p:sp>
      <p:sp>
        <p:nvSpPr>
          <p:cNvPr name="Freeform 9" id="9"/>
          <p:cNvSpPr/>
          <p:nvPr/>
        </p:nvSpPr>
        <p:spPr>
          <a:xfrm flipH="false" flipV="false" rot="0">
            <a:off x="16048591" y="7802096"/>
            <a:ext cx="1588805" cy="2020262"/>
          </a:xfrm>
          <a:custGeom>
            <a:avLst/>
            <a:gdLst/>
            <a:ahLst/>
            <a:cxnLst/>
            <a:rect r="r" b="b" t="t" l="l"/>
            <a:pathLst>
              <a:path h="2020262" w="1588805">
                <a:moveTo>
                  <a:pt x="0" y="0"/>
                </a:moveTo>
                <a:lnTo>
                  <a:pt x="1588805" y="0"/>
                </a:lnTo>
                <a:lnTo>
                  <a:pt x="1588805" y="2020262"/>
                </a:lnTo>
                <a:lnTo>
                  <a:pt x="0" y="20202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77489" y="3098146"/>
            <a:ext cx="5829598" cy="688975"/>
          </a:xfrm>
          <a:prstGeom prst="rect">
            <a:avLst/>
          </a:prstGeom>
        </p:spPr>
        <p:txBody>
          <a:bodyPr anchor="t" rtlCol="false" tIns="0" lIns="0" bIns="0" rIns="0">
            <a:spAutoFit/>
          </a:bodyPr>
          <a:lstStyle/>
          <a:p>
            <a:pPr algn="ctr">
              <a:lnSpc>
                <a:spcPts val="5599"/>
              </a:lnSpc>
              <a:spcBef>
                <a:spcPct val="0"/>
              </a:spcBef>
            </a:pPr>
            <a:r>
              <a:rPr lang="en-US" sz="3999">
                <a:solidFill>
                  <a:srgbClr val="BF7925"/>
                </a:solidFill>
                <a:latin typeface="Now Bold"/>
              </a:rPr>
              <a:t>FEATURE EXTRACTION </a:t>
            </a:r>
          </a:p>
        </p:txBody>
      </p:sp>
      <p:sp>
        <p:nvSpPr>
          <p:cNvPr name="TextBox 11" id="11"/>
          <p:cNvSpPr txBox="true"/>
          <p:nvPr/>
        </p:nvSpPr>
        <p:spPr>
          <a:xfrm rot="0">
            <a:off x="577489" y="4186862"/>
            <a:ext cx="5609924" cy="305117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CREATED NEW COLUMNS FOR FEATURES IN THE TRAIN DATA AND TEST DATA. ADDED THE VALUES OF THE NUMBEROFPERSONVISITING AND NUMBEROFCHILDRENVISITING COLUMNS.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3097"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15723959" y="0"/>
            <a:ext cx="1535341" cy="2251834"/>
          </a:xfrm>
          <a:custGeom>
            <a:avLst/>
            <a:gdLst/>
            <a:ahLst/>
            <a:cxnLst/>
            <a:rect r="r" b="b" t="t" l="l"/>
            <a:pathLst>
              <a:path h="2251834" w="1535341">
                <a:moveTo>
                  <a:pt x="0" y="0"/>
                </a:moveTo>
                <a:lnTo>
                  <a:pt x="1535341" y="0"/>
                </a:lnTo>
                <a:lnTo>
                  <a:pt x="1535341" y="2251834"/>
                </a:lnTo>
                <a:lnTo>
                  <a:pt x="0" y="2251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431250" y="2240359"/>
            <a:ext cx="11189520" cy="3817601"/>
          </a:xfrm>
          <a:custGeom>
            <a:avLst/>
            <a:gdLst/>
            <a:ahLst/>
            <a:cxnLst/>
            <a:rect r="r" b="b" t="t" l="l"/>
            <a:pathLst>
              <a:path h="3817601" w="11189520">
                <a:moveTo>
                  <a:pt x="0" y="0"/>
                </a:moveTo>
                <a:lnTo>
                  <a:pt x="11189521" y="0"/>
                </a:lnTo>
                <a:lnTo>
                  <a:pt x="11189521" y="3817601"/>
                </a:lnTo>
                <a:lnTo>
                  <a:pt x="0" y="3817601"/>
                </a:lnTo>
                <a:lnTo>
                  <a:pt x="0" y="0"/>
                </a:lnTo>
                <a:close/>
              </a:path>
            </a:pathLst>
          </a:custGeom>
          <a:blipFill>
            <a:blip r:embed="rId4"/>
            <a:stretch>
              <a:fillRect l="0" t="0" r="0" b="0"/>
            </a:stretch>
          </a:blipFill>
        </p:spPr>
      </p:sp>
      <p:sp>
        <p:nvSpPr>
          <p:cNvPr name="Freeform 10" id="10"/>
          <p:cNvSpPr/>
          <p:nvPr/>
        </p:nvSpPr>
        <p:spPr>
          <a:xfrm flipH="false" flipV="false" rot="0">
            <a:off x="7431250" y="6343710"/>
            <a:ext cx="10860625" cy="3324239"/>
          </a:xfrm>
          <a:custGeom>
            <a:avLst/>
            <a:gdLst/>
            <a:ahLst/>
            <a:cxnLst/>
            <a:rect r="r" b="b" t="t" l="l"/>
            <a:pathLst>
              <a:path h="3324239" w="10860625">
                <a:moveTo>
                  <a:pt x="0" y="0"/>
                </a:moveTo>
                <a:lnTo>
                  <a:pt x="10860625" y="0"/>
                </a:lnTo>
                <a:lnTo>
                  <a:pt x="10860625" y="3324239"/>
                </a:lnTo>
                <a:lnTo>
                  <a:pt x="0" y="3324239"/>
                </a:lnTo>
                <a:lnTo>
                  <a:pt x="0" y="0"/>
                </a:lnTo>
                <a:close/>
              </a:path>
            </a:pathLst>
          </a:custGeom>
          <a:blipFill>
            <a:blip r:embed="rId5"/>
            <a:stretch>
              <a:fillRect l="0" t="0" r="0" b="0"/>
            </a:stretch>
          </a:blipFill>
        </p:spPr>
      </p:sp>
      <p:sp>
        <p:nvSpPr>
          <p:cNvPr name="TextBox 11" id="11"/>
          <p:cNvSpPr txBox="true"/>
          <p:nvPr/>
        </p:nvSpPr>
        <p:spPr>
          <a:xfrm rot="0">
            <a:off x="1028700" y="2358583"/>
            <a:ext cx="5376862" cy="688975"/>
          </a:xfrm>
          <a:prstGeom prst="rect">
            <a:avLst/>
          </a:prstGeom>
        </p:spPr>
        <p:txBody>
          <a:bodyPr anchor="t" rtlCol="false" tIns="0" lIns="0" bIns="0" rIns="0">
            <a:spAutoFit/>
          </a:bodyPr>
          <a:lstStyle/>
          <a:p>
            <a:pPr algn="ctr">
              <a:lnSpc>
                <a:spcPts val="5599"/>
              </a:lnSpc>
              <a:spcBef>
                <a:spcPct val="0"/>
              </a:spcBef>
            </a:pPr>
            <a:r>
              <a:rPr lang="en-US" sz="3999">
                <a:solidFill>
                  <a:srgbClr val="BF7925"/>
                </a:solidFill>
                <a:latin typeface="Now Bold"/>
              </a:rPr>
              <a:t>FEATURE SELECTION </a:t>
            </a:r>
          </a:p>
        </p:txBody>
      </p:sp>
      <p:sp>
        <p:nvSpPr>
          <p:cNvPr name="TextBox 12" id="12"/>
          <p:cNvSpPr txBox="true"/>
          <p:nvPr/>
        </p:nvSpPr>
        <p:spPr>
          <a:xfrm rot="0">
            <a:off x="1028700" y="3390334"/>
            <a:ext cx="5908622" cy="261302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REMOVING IRRELEVANT OR REDUNDANT FEATURES BY USING F_CLASSIF METHOD FOR NUMERICAL FEATURES AND CHI2 METHOD FOR CATEGORICAL FEATURES.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03625" y="0"/>
            <a:ext cx="12084375" cy="10287000"/>
            <a:chOff x="0" y="0"/>
            <a:chExt cx="3182716" cy="2709333"/>
          </a:xfrm>
        </p:grpSpPr>
        <p:sp>
          <p:nvSpPr>
            <p:cNvPr name="Freeform 3" id="3"/>
            <p:cNvSpPr/>
            <p:nvPr/>
          </p:nvSpPr>
          <p:spPr>
            <a:xfrm flipH="false" flipV="false" rot="0">
              <a:off x="0" y="0"/>
              <a:ext cx="3182716" cy="2709333"/>
            </a:xfrm>
            <a:custGeom>
              <a:avLst/>
              <a:gdLst/>
              <a:ahLst/>
              <a:cxnLst/>
              <a:rect r="r" b="b" t="t" l="l"/>
              <a:pathLst>
                <a:path h="2709333" w="3182716">
                  <a:moveTo>
                    <a:pt x="0" y="0"/>
                  </a:moveTo>
                  <a:lnTo>
                    <a:pt x="3182716" y="0"/>
                  </a:lnTo>
                  <a:lnTo>
                    <a:pt x="3182716" y="2709333"/>
                  </a:lnTo>
                  <a:lnTo>
                    <a:pt x="0" y="2709333"/>
                  </a:lnTo>
                  <a:close/>
                </a:path>
              </a:pathLst>
            </a:custGeom>
            <a:solidFill>
              <a:srgbClr val="FFF4E3"/>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0" y="0"/>
            <a:ext cx="7444347" cy="10287000"/>
            <a:chOff x="0" y="0"/>
            <a:chExt cx="1960651" cy="2709333"/>
          </a:xfrm>
        </p:grpSpPr>
        <p:sp>
          <p:nvSpPr>
            <p:cNvPr name="Freeform 6" id="6"/>
            <p:cNvSpPr/>
            <p:nvPr/>
          </p:nvSpPr>
          <p:spPr>
            <a:xfrm flipH="false" flipV="false" rot="0">
              <a:off x="0" y="0"/>
              <a:ext cx="1960651" cy="2709333"/>
            </a:xfrm>
            <a:custGeom>
              <a:avLst/>
              <a:gdLst/>
              <a:ahLst/>
              <a:cxnLst/>
              <a:rect r="r" b="b" t="t" l="l"/>
              <a:pathLst>
                <a:path h="2709333" w="1960651">
                  <a:moveTo>
                    <a:pt x="0" y="0"/>
                  </a:moveTo>
                  <a:lnTo>
                    <a:pt x="1960651" y="0"/>
                  </a:lnTo>
                  <a:lnTo>
                    <a:pt x="1960651" y="2709333"/>
                  </a:lnTo>
                  <a:lnTo>
                    <a:pt x="0" y="2709333"/>
                  </a:lnTo>
                  <a:close/>
                </a:path>
              </a:pathLst>
            </a:custGeom>
            <a:solidFill>
              <a:srgbClr val="FFD699"/>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9023939" y="2074519"/>
            <a:ext cx="6320390" cy="6328462"/>
          </a:xfrm>
          <a:custGeom>
            <a:avLst/>
            <a:gdLst/>
            <a:ahLst/>
            <a:cxnLst/>
            <a:rect r="r" b="b" t="t" l="l"/>
            <a:pathLst>
              <a:path h="6328462" w="6320390">
                <a:moveTo>
                  <a:pt x="0" y="0"/>
                </a:moveTo>
                <a:lnTo>
                  <a:pt x="6320389" y="0"/>
                </a:lnTo>
                <a:lnTo>
                  <a:pt x="6320389" y="6328462"/>
                </a:lnTo>
                <a:lnTo>
                  <a:pt x="0" y="6328462"/>
                </a:lnTo>
                <a:lnTo>
                  <a:pt x="0" y="0"/>
                </a:lnTo>
                <a:close/>
              </a:path>
            </a:pathLst>
          </a:custGeom>
          <a:blipFill>
            <a:blip r:embed="rId2"/>
            <a:stretch>
              <a:fillRect l="0" t="0" r="0" b="0"/>
            </a:stretch>
          </a:blipFill>
        </p:spPr>
      </p:sp>
      <p:sp>
        <p:nvSpPr>
          <p:cNvPr name="Freeform 9" id="9"/>
          <p:cNvSpPr/>
          <p:nvPr/>
        </p:nvSpPr>
        <p:spPr>
          <a:xfrm flipH="false" flipV="false" rot="0">
            <a:off x="15835362" y="7677146"/>
            <a:ext cx="1964618" cy="1997071"/>
          </a:xfrm>
          <a:custGeom>
            <a:avLst/>
            <a:gdLst/>
            <a:ahLst/>
            <a:cxnLst/>
            <a:rect r="r" b="b" t="t" l="l"/>
            <a:pathLst>
              <a:path h="1997071" w="1964618">
                <a:moveTo>
                  <a:pt x="0" y="0"/>
                </a:moveTo>
                <a:lnTo>
                  <a:pt x="1964618" y="0"/>
                </a:lnTo>
                <a:lnTo>
                  <a:pt x="1964618" y="1997071"/>
                </a:lnTo>
                <a:lnTo>
                  <a:pt x="0" y="19970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1893544"/>
            <a:ext cx="4860131" cy="1393825"/>
          </a:xfrm>
          <a:prstGeom prst="rect">
            <a:avLst/>
          </a:prstGeom>
        </p:spPr>
        <p:txBody>
          <a:bodyPr anchor="t" rtlCol="false" tIns="0" lIns="0" bIns="0" rIns="0">
            <a:spAutoFit/>
          </a:bodyPr>
          <a:lstStyle/>
          <a:p>
            <a:pPr>
              <a:lnSpc>
                <a:spcPts val="5599"/>
              </a:lnSpc>
              <a:spcBef>
                <a:spcPct val="0"/>
              </a:spcBef>
            </a:pPr>
            <a:r>
              <a:rPr lang="en-US" sz="3999">
                <a:solidFill>
                  <a:srgbClr val="BF7925"/>
                </a:solidFill>
                <a:latin typeface="Now Bold"/>
              </a:rPr>
              <a:t>HANDLING </a:t>
            </a:r>
          </a:p>
          <a:p>
            <a:pPr>
              <a:lnSpc>
                <a:spcPts val="5599"/>
              </a:lnSpc>
              <a:spcBef>
                <a:spcPct val="0"/>
              </a:spcBef>
            </a:pPr>
            <a:r>
              <a:rPr lang="en-US" sz="3999">
                <a:solidFill>
                  <a:srgbClr val="BF7925"/>
                </a:solidFill>
                <a:latin typeface="Now Bold"/>
              </a:rPr>
              <a:t>CLASS IMBALANCE</a:t>
            </a:r>
          </a:p>
        </p:txBody>
      </p:sp>
      <p:sp>
        <p:nvSpPr>
          <p:cNvPr name="TextBox 11" id="11"/>
          <p:cNvSpPr txBox="true"/>
          <p:nvPr/>
        </p:nvSpPr>
        <p:spPr>
          <a:xfrm rot="0">
            <a:off x="1028700" y="3749671"/>
            <a:ext cx="5888831" cy="3927475"/>
          </a:xfrm>
          <a:prstGeom prst="rect">
            <a:avLst/>
          </a:prstGeom>
        </p:spPr>
        <p:txBody>
          <a:bodyPr anchor="t" rtlCol="false" tIns="0" lIns="0" bIns="0" rIns="0">
            <a:spAutoFit/>
          </a:bodyPr>
          <a:lstStyle/>
          <a:p>
            <a:pPr>
              <a:lnSpc>
                <a:spcPts val="3499"/>
              </a:lnSpc>
              <a:spcBef>
                <a:spcPct val="0"/>
              </a:spcBef>
            </a:pPr>
            <a:r>
              <a:rPr lang="en-US" sz="2499">
                <a:solidFill>
                  <a:srgbClr val="09262C"/>
                </a:solidFill>
                <a:latin typeface="Now Bold"/>
              </a:rPr>
              <a:t>IT SIMPLY INDICATES THAT THE FREQUENCY OF THE TARGET CLASS IS VERY UNBALANCED, I.E. THE OCCURRENCE OF ONE OF THE CLASSES IS VERY HIGH COMPARED TO THE OTHER CLASSES PRESENT. IN THE DATASET WE USE FOR THE TARGET FEATURE "PROD_TAKEN" HAS AN UNBALANCED VALUE.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19306" y="4417496"/>
            <a:ext cx="10105788" cy="10105788"/>
            <a:chOff x="0" y="0"/>
            <a:chExt cx="13474384" cy="13474384"/>
          </a:xfrm>
        </p:grpSpPr>
        <p:grpSp>
          <p:nvGrpSpPr>
            <p:cNvPr name="Group 3" id="3"/>
            <p:cNvGrpSpPr/>
            <p:nvPr/>
          </p:nvGrpSpPr>
          <p:grpSpPr>
            <a:xfrm rot="0">
              <a:off x="0" y="0"/>
              <a:ext cx="13474384" cy="13474384"/>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9804"/>
                </a:srgbClr>
              </a:solidFill>
            </p:spPr>
          </p:sp>
        </p:grpSp>
        <p:grpSp>
          <p:nvGrpSpPr>
            <p:cNvPr name="Group 5" id="5"/>
            <p:cNvGrpSpPr/>
            <p:nvPr/>
          </p:nvGrpSpPr>
          <p:grpSpPr>
            <a:xfrm rot="0">
              <a:off x="1234732" y="1234732"/>
              <a:ext cx="11004920" cy="11004920"/>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9427D">
                  <a:alpha val="9804"/>
                </a:srgbClr>
              </a:solidFill>
            </p:spPr>
          </p:sp>
        </p:grpSp>
      </p:grpSp>
      <p:sp>
        <p:nvSpPr>
          <p:cNvPr name="Freeform 7" id="7"/>
          <p:cNvSpPr/>
          <p:nvPr/>
        </p:nvSpPr>
        <p:spPr>
          <a:xfrm flipH="false" flipV="false" rot="0">
            <a:off x="12159546" y="2827787"/>
            <a:ext cx="4725158" cy="4406209"/>
          </a:xfrm>
          <a:custGeom>
            <a:avLst/>
            <a:gdLst/>
            <a:ahLst/>
            <a:cxnLst/>
            <a:rect r="r" b="b" t="t" l="l"/>
            <a:pathLst>
              <a:path h="4406209" w="4725158">
                <a:moveTo>
                  <a:pt x="0" y="0"/>
                </a:moveTo>
                <a:lnTo>
                  <a:pt x="4725158" y="0"/>
                </a:lnTo>
                <a:lnTo>
                  <a:pt x="4725158" y="4406209"/>
                </a:lnTo>
                <a:lnTo>
                  <a:pt x="0" y="4406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427177"/>
            <a:ext cx="7912623" cy="3035979"/>
          </a:xfrm>
          <a:prstGeom prst="rect">
            <a:avLst/>
          </a:prstGeom>
        </p:spPr>
        <p:txBody>
          <a:bodyPr anchor="t" rtlCol="false" tIns="0" lIns="0" bIns="0" rIns="0">
            <a:spAutoFit/>
          </a:bodyPr>
          <a:lstStyle/>
          <a:p>
            <a:pPr>
              <a:lnSpc>
                <a:spcPts val="12210"/>
              </a:lnSpc>
            </a:pPr>
            <a:r>
              <a:rPr lang="en-US" sz="8721">
                <a:solidFill>
                  <a:srgbClr val="F29961"/>
                </a:solidFill>
                <a:latin typeface="Now Bold"/>
              </a:rPr>
              <a:t>Classification</a:t>
            </a:r>
          </a:p>
          <a:p>
            <a:pPr>
              <a:lnSpc>
                <a:spcPts val="12210"/>
              </a:lnSpc>
            </a:pPr>
            <a:r>
              <a:rPr lang="en-US" sz="8721">
                <a:solidFill>
                  <a:srgbClr val="302B70"/>
                </a:solidFill>
                <a:latin typeface="Now Bold"/>
              </a:rPr>
              <a:t>Model</a:t>
            </a:r>
          </a:p>
        </p:txBody>
      </p:sp>
      <p:sp>
        <p:nvSpPr>
          <p:cNvPr name="TextBox 9" id="9"/>
          <p:cNvSpPr txBox="true"/>
          <p:nvPr/>
        </p:nvSpPr>
        <p:spPr>
          <a:xfrm rot="0">
            <a:off x="1028700" y="6575769"/>
            <a:ext cx="4291323" cy="366818"/>
          </a:xfrm>
          <a:prstGeom prst="rect">
            <a:avLst/>
          </a:prstGeom>
        </p:spPr>
        <p:txBody>
          <a:bodyPr anchor="t" rtlCol="false" tIns="0" lIns="0" bIns="0" rIns="0">
            <a:spAutoFit/>
          </a:bodyPr>
          <a:lstStyle/>
          <a:p>
            <a:pPr>
              <a:lnSpc>
                <a:spcPts val="294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01279" y="2751620"/>
          <a:ext cx="17285443" cy="5089189"/>
        </p:xfrm>
        <a:graphic>
          <a:graphicData uri="http://schemas.openxmlformats.org/drawingml/2006/table">
            <a:tbl>
              <a:tblPr/>
              <a:tblGrid>
                <a:gridCol w="1860223"/>
                <a:gridCol w="2953396"/>
                <a:gridCol w="3124907"/>
                <a:gridCol w="3142780"/>
                <a:gridCol w="3082704"/>
                <a:gridCol w="3121432"/>
              </a:tblGrid>
              <a:tr h="842353">
                <a:tc>
                  <a:txBody>
                    <a:bodyPr anchor="t" rtlCol="false"/>
                    <a:lstStyle/>
                    <a:p>
                      <a:pPr algn="ctr">
                        <a:lnSpc>
                          <a:spcPts val="1960"/>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ctr">
                        <a:lnSpc>
                          <a:spcPts val="2799"/>
                        </a:lnSpc>
                        <a:defRPr/>
                      </a:pPr>
                      <a:r>
                        <a:rPr lang="en-US" sz="1999">
                          <a:solidFill>
                            <a:srgbClr val="302B70"/>
                          </a:solidFill>
                          <a:latin typeface="Now Bold Bold"/>
                        </a:rPr>
                        <a:t>Logistic Regression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302B70"/>
                          </a:solidFill>
                          <a:latin typeface="Now Bold Bold"/>
                        </a:rPr>
                        <a:t>Decision Tree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302B70"/>
                          </a:solidFill>
                          <a:latin typeface="Now Bold Bold"/>
                        </a:rPr>
                        <a:t>Random Forest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302B70"/>
                          </a:solidFill>
                          <a:latin typeface="Now Bold Bold"/>
                        </a:rPr>
                        <a:t>AdaBoost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302B70"/>
                          </a:solidFill>
                          <a:latin typeface="Now Bold Bold"/>
                        </a:rPr>
                        <a:t>XGBoost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2B061"/>
                    </a:solidFill>
                  </a:tcPr>
                </a:tc>
              </a:tr>
              <a:tr h="849367">
                <a:tc>
                  <a:txBody>
                    <a:bodyPr anchor="t" rtlCol="false"/>
                    <a:lstStyle/>
                    <a:p>
                      <a:pPr algn="ctr">
                        <a:lnSpc>
                          <a:spcPts val="2799"/>
                        </a:lnSpc>
                        <a:defRPr/>
                      </a:pPr>
                      <a:r>
                        <a:rPr lang="en-US" sz="1999">
                          <a:solidFill>
                            <a:srgbClr val="BF7925"/>
                          </a:solidFill>
                          <a:latin typeface="Now Bold Bold"/>
                        </a:rPr>
                        <a:t>Accuracy</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0.82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0.86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0.88</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0.82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0.91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2B061"/>
                    </a:solidFill>
                  </a:tcPr>
                </a:tc>
              </a:tr>
              <a:tr h="849367">
                <a:tc>
                  <a:txBody>
                    <a:bodyPr anchor="t" rtlCol="false"/>
                    <a:lstStyle/>
                    <a:p>
                      <a:pPr algn="ctr">
                        <a:lnSpc>
                          <a:spcPts val="2799"/>
                        </a:lnSpc>
                        <a:defRPr/>
                      </a:pPr>
                      <a:r>
                        <a:rPr lang="en-US" sz="1999">
                          <a:solidFill>
                            <a:srgbClr val="BF7925"/>
                          </a:solidFill>
                          <a:latin typeface="Now Bold Bold"/>
                        </a:rPr>
                        <a:t>Precision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0.61</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0.65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0.77</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0.56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0.85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2B061"/>
                    </a:solidFill>
                  </a:tcPr>
                </a:tc>
              </a:tr>
              <a:tr h="849367">
                <a:tc>
                  <a:txBody>
                    <a:bodyPr anchor="t" rtlCol="false"/>
                    <a:lstStyle/>
                    <a:p>
                      <a:pPr algn="ctr">
                        <a:lnSpc>
                          <a:spcPts val="2799"/>
                        </a:lnSpc>
                        <a:defRPr/>
                      </a:pPr>
                      <a:r>
                        <a:rPr lang="en-US" sz="1999">
                          <a:solidFill>
                            <a:srgbClr val="BF7925"/>
                          </a:solidFill>
                          <a:latin typeface="Now Bold Bold"/>
                        </a:rPr>
                        <a:t>Recall</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0.22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0.62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0.55</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0.26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0.66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2B061"/>
                    </a:solidFill>
                  </a:tcPr>
                </a:tc>
              </a:tr>
              <a:tr h="849367">
                <a:tc>
                  <a:txBody>
                    <a:bodyPr anchor="t" rtlCol="false"/>
                    <a:lstStyle/>
                    <a:p>
                      <a:pPr algn="ctr">
                        <a:lnSpc>
                          <a:spcPts val="2799"/>
                        </a:lnSpc>
                        <a:defRPr/>
                      </a:pPr>
                      <a:r>
                        <a:rPr lang="en-US" sz="1999">
                          <a:solidFill>
                            <a:srgbClr val="BF7925"/>
                          </a:solidFill>
                          <a:latin typeface="Now Bold Bold"/>
                        </a:rPr>
                        <a:t>F1-Score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0.32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0.64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0.64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0.36</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0.74</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2B061"/>
                    </a:solidFill>
                  </a:tcPr>
                </a:tc>
              </a:tr>
              <a:tr h="849367">
                <a:tc>
                  <a:txBody>
                    <a:bodyPr anchor="t" rtlCol="false"/>
                    <a:lstStyle/>
                    <a:p>
                      <a:pPr algn="ctr">
                        <a:lnSpc>
                          <a:spcPts val="2799"/>
                        </a:lnSpc>
                        <a:defRPr/>
                      </a:pPr>
                      <a:r>
                        <a:rPr lang="en-US" sz="1999">
                          <a:solidFill>
                            <a:srgbClr val="BF7925"/>
                          </a:solidFill>
                          <a:latin typeface="Now Bold Bold"/>
                        </a:rPr>
                        <a:t>AUC</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0.79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1.0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1.0</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0.82</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C8C8C6"/>
                    </a:solidFill>
                  </a:tcPr>
                </a:tc>
                <a:tc>
                  <a:txBody>
                    <a:bodyPr anchor="t" rtlCol="false"/>
                    <a:lstStyle/>
                    <a:p>
                      <a:pPr algn="ctr">
                        <a:lnSpc>
                          <a:spcPts val="2799"/>
                        </a:lnSpc>
                        <a:defRPr/>
                      </a:pPr>
                      <a:r>
                        <a:rPr lang="en-US" sz="1999">
                          <a:solidFill>
                            <a:srgbClr val="FFFFFF"/>
                          </a:solidFill>
                          <a:latin typeface="Now Bold"/>
                        </a:rPr>
                        <a:t>0.99</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E2B061"/>
                    </a:solidFill>
                  </a:tcPr>
                </a:tc>
              </a:tr>
            </a:tbl>
          </a:graphicData>
        </a:graphic>
      </p:graphicFrame>
      <p:sp>
        <p:nvSpPr>
          <p:cNvPr name="TextBox 3" id="3"/>
          <p:cNvSpPr txBox="true"/>
          <p:nvPr/>
        </p:nvSpPr>
        <p:spPr>
          <a:xfrm rot="0">
            <a:off x="674902" y="587154"/>
            <a:ext cx="5829143" cy="1492947"/>
          </a:xfrm>
          <a:prstGeom prst="rect">
            <a:avLst/>
          </a:prstGeom>
        </p:spPr>
        <p:txBody>
          <a:bodyPr anchor="t" rtlCol="false" tIns="0" lIns="0" bIns="0" rIns="0">
            <a:spAutoFit/>
          </a:bodyPr>
          <a:lstStyle/>
          <a:p>
            <a:pPr>
              <a:lnSpc>
                <a:spcPts val="12210"/>
              </a:lnSpc>
            </a:pPr>
            <a:r>
              <a:rPr lang="en-US" sz="8721">
                <a:solidFill>
                  <a:srgbClr val="230871"/>
                </a:solidFill>
                <a:latin typeface="Now Bold"/>
              </a:rPr>
              <a:t>Modelling</a:t>
            </a:r>
          </a:p>
        </p:txBody>
      </p:sp>
      <p:sp>
        <p:nvSpPr>
          <p:cNvPr name="TextBox 4" id="4"/>
          <p:cNvSpPr txBox="true"/>
          <p:nvPr/>
        </p:nvSpPr>
        <p:spPr>
          <a:xfrm rot="0">
            <a:off x="1028700" y="6575769"/>
            <a:ext cx="4291323" cy="366818"/>
          </a:xfrm>
          <a:prstGeom prst="rect">
            <a:avLst/>
          </a:prstGeom>
        </p:spPr>
        <p:txBody>
          <a:bodyPr anchor="t" rtlCol="false" tIns="0" lIns="0" bIns="0" rIns="0">
            <a:spAutoFit/>
          </a:bodyPr>
          <a:lstStyle/>
          <a:p>
            <a:pPr>
              <a:lnSpc>
                <a:spcPts val="2940"/>
              </a:lnSpc>
              <a:spcBef>
                <a:spcPct val="0"/>
              </a:spcBef>
            </a:pPr>
          </a:p>
        </p:txBody>
      </p:sp>
      <p:sp>
        <p:nvSpPr>
          <p:cNvPr name="TextBox 5" id="5"/>
          <p:cNvSpPr txBox="true"/>
          <p:nvPr/>
        </p:nvSpPr>
        <p:spPr>
          <a:xfrm rot="0">
            <a:off x="501279" y="8459934"/>
            <a:ext cx="7316433" cy="1322414"/>
          </a:xfrm>
          <a:prstGeom prst="rect">
            <a:avLst/>
          </a:prstGeom>
        </p:spPr>
        <p:txBody>
          <a:bodyPr anchor="t" rtlCol="false" tIns="0" lIns="0" bIns="0" rIns="0">
            <a:spAutoFit/>
          </a:bodyPr>
          <a:lstStyle/>
          <a:p>
            <a:pPr>
              <a:lnSpc>
                <a:spcPts val="3500"/>
              </a:lnSpc>
              <a:spcBef>
                <a:spcPct val="0"/>
              </a:spcBef>
            </a:pPr>
            <a:r>
              <a:rPr lang="en-US" sz="2500">
                <a:solidFill>
                  <a:srgbClr val="302B70"/>
                </a:solidFill>
                <a:latin typeface="Clear Sans Regular"/>
              </a:rPr>
              <a:t>Precision metric used for minimizing predicting customers who are not going to buy new product offerings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6452" y="3300130"/>
            <a:ext cx="4120689" cy="3353802"/>
          </a:xfrm>
          <a:custGeom>
            <a:avLst/>
            <a:gdLst/>
            <a:ahLst/>
            <a:cxnLst/>
            <a:rect r="r" b="b" t="t" l="l"/>
            <a:pathLst>
              <a:path h="3353802" w="4120689">
                <a:moveTo>
                  <a:pt x="0" y="0"/>
                </a:moveTo>
                <a:lnTo>
                  <a:pt x="4120689" y="0"/>
                </a:lnTo>
                <a:lnTo>
                  <a:pt x="4120689" y="3353802"/>
                </a:lnTo>
                <a:lnTo>
                  <a:pt x="0" y="3353802"/>
                </a:lnTo>
                <a:lnTo>
                  <a:pt x="0" y="0"/>
                </a:lnTo>
                <a:close/>
              </a:path>
            </a:pathLst>
          </a:custGeom>
          <a:blipFill>
            <a:blip r:embed="rId2"/>
            <a:stretch>
              <a:fillRect l="-11042" t="0" r="-11042" b="0"/>
            </a:stretch>
          </a:blipFill>
        </p:spPr>
      </p:sp>
      <p:sp>
        <p:nvSpPr>
          <p:cNvPr name="TextBox 3" id="3"/>
          <p:cNvSpPr txBox="true"/>
          <p:nvPr/>
        </p:nvSpPr>
        <p:spPr>
          <a:xfrm rot="0">
            <a:off x="5332034" y="3827178"/>
            <a:ext cx="10904538" cy="2556443"/>
          </a:xfrm>
          <a:prstGeom prst="rect">
            <a:avLst/>
          </a:prstGeom>
        </p:spPr>
        <p:txBody>
          <a:bodyPr anchor="t" rtlCol="false" tIns="0" lIns="0" bIns="0" rIns="0">
            <a:spAutoFit/>
          </a:bodyPr>
          <a:lstStyle/>
          <a:p>
            <a:pPr>
              <a:lnSpc>
                <a:spcPts val="4050"/>
              </a:lnSpc>
            </a:pPr>
            <a:r>
              <a:rPr lang="en-US" sz="2700">
                <a:solidFill>
                  <a:srgbClr val="302B70"/>
                </a:solidFill>
                <a:latin typeface="Now Bold"/>
              </a:rPr>
              <a:t>an all-star ensemble cast of established superhero characters to tackle especially formidable villains.</a:t>
            </a:r>
          </a:p>
          <a:p>
            <a:pPr>
              <a:lnSpc>
                <a:spcPts val="4050"/>
              </a:lnSpc>
            </a:pPr>
          </a:p>
          <a:p>
            <a:pPr>
              <a:lnSpc>
                <a:spcPts val="4050"/>
              </a:lnSpc>
            </a:pPr>
            <a:r>
              <a:rPr lang="en-US" sz="2700">
                <a:solidFill>
                  <a:srgbClr val="302B70"/>
                </a:solidFill>
                <a:latin typeface="Now Bold Bold"/>
              </a:rPr>
              <a:t>Our main</a:t>
            </a:r>
            <a:r>
              <a:rPr lang="en-US" sz="2700">
                <a:solidFill>
                  <a:srgbClr val="09427D"/>
                </a:solidFill>
                <a:latin typeface="Now Bold Bold"/>
              </a:rPr>
              <a:t> </a:t>
            </a:r>
            <a:r>
              <a:rPr lang="en-US" sz="2700">
                <a:solidFill>
                  <a:srgbClr val="F29961"/>
                </a:solidFill>
                <a:latin typeface="Now Bold Bold"/>
              </a:rPr>
              <a:t>goal</a:t>
            </a:r>
            <a:r>
              <a:rPr lang="en-US" sz="2700">
                <a:solidFill>
                  <a:srgbClr val="09427D"/>
                </a:solidFill>
                <a:latin typeface="Now Bold Bold"/>
              </a:rPr>
              <a:t> </a:t>
            </a:r>
            <a:r>
              <a:rPr lang="en-US" sz="2700">
                <a:solidFill>
                  <a:srgbClr val="302B70"/>
                </a:solidFill>
                <a:latin typeface="Now Bold Bold"/>
              </a:rPr>
              <a:t>is to become an all star roster that tackles</a:t>
            </a:r>
            <a:r>
              <a:rPr lang="en-US" sz="2700">
                <a:solidFill>
                  <a:srgbClr val="09427D"/>
                </a:solidFill>
                <a:latin typeface="Now Bold Bold"/>
              </a:rPr>
              <a:t> </a:t>
            </a:r>
            <a:r>
              <a:rPr lang="en-US" sz="2700">
                <a:solidFill>
                  <a:srgbClr val="302B70"/>
                </a:solidFill>
                <a:latin typeface="Now Bold Bold"/>
              </a:rPr>
              <a:t>formidable problems,</a:t>
            </a:r>
            <a:r>
              <a:rPr lang="en-US" sz="2700">
                <a:solidFill>
                  <a:srgbClr val="09427D"/>
                </a:solidFill>
                <a:latin typeface="Now Bold Bold"/>
              </a:rPr>
              <a:t> </a:t>
            </a:r>
            <a:r>
              <a:rPr lang="en-US" sz="2700">
                <a:solidFill>
                  <a:srgbClr val="F29961"/>
                </a:solidFill>
                <a:latin typeface="Now Bold Bold"/>
              </a:rPr>
              <a:t>especially in the data science domain</a:t>
            </a:r>
            <a:r>
              <a:rPr lang="en-US" sz="2700">
                <a:solidFill>
                  <a:srgbClr val="09427D"/>
                </a:solidFill>
                <a:latin typeface="Now Bold Bold"/>
              </a:rPr>
              <a:t>.</a:t>
            </a:r>
          </a:p>
        </p:txBody>
      </p:sp>
      <p:grpSp>
        <p:nvGrpSpPr>
          <p:cNvPr name="Group 4" id="4"/>
          <p:cNvGrpSpPr/>
          <p:nvPr/>
        </p:nvGrpSpPr>
        <p:grpSpPr>
          <a:xfrm rot="0">
            <a:off x="896452" y="442055"/>
            <a:ext cx="11135084" cy="2858027"/>
            <a:chOff x="0" y="0"/>
            <a:chExt cx="14846779" cy="3810703"/>
          </a:xfrm>
        </p:grpSpPr>
        <p:sp>
          <p:nvSpPr>
            <p:cNvPr name="TextBox 5" id="5"/>
            <p:cNvSpPr txBox="true"/>
            <p:nvPr/>
          </p:nvSpPr>
          <p:spPr>
            <a:xfrm rot="0">
              <a:off x="0" y="-142875"/>
              <a:ext cx="14846779" cy="3207808"/>
            </a:xfrm>
            <a:prstGeom prst="rect">
              <a:avLst/>
            </a:prstGeom>
          </p:spPr>
          <p:txBody>
            <a:bodyPr anchor="t" rtlCol="false" tIns="0" lIns="0" bIns="0" rIns="0">
              <a:spAutoFit/>
            </a:bodyPr>
            <a:lstStyle/>
            <a:p>
              <a:pPr>
                <a:lnSpc>
                  <a:spcPts val="9799"/>
                </a:lnSpc>
              </a:pPr>
              <a:r>
                <a:rPr lang="en-US" sz="6999">
                  <a:solidFill>
                    <a:srgbClr val="302B70"/>
                  </a:solidFill>
                  <a:latin typeface="Now Bold"/>
                </a:rPr>
                <a:t>Who are </a:t>
              </a:r>
            </a:p>
            <a:p>
              <a:pPr>
                <a:lnSpc>
                  <a:spcPts val="9799"/>
                </a:lnSpc>
                <a:spcBef>
                  <a:spcPct val="0"/>
                </a:spcBef>
              </a:pPr>
              <a:r>
                <a:rPr lang="en-US" sz="6999">
                  <a:solidFill>
                    <a:srgbClr val="F29961"/>
                  </a:solidFill>
                  <a:latin typeface="Now Bold"/>
                </a:rPr>
                <a:t>Avengers on Holiday?</a:t>
              </a:r>
            </a:p>
          </p:txBody>
        </p:sp>
        <p:sp>
          <p:nvSpPr>
            <p:cNvPr name="TextBox 6" id="6"/>
            <p:cNvSpPr txBox="true"/>
            <p:nvPr/>
          </p:nvSpPr>
          <p:spPr>
            <a:xfrm rot="0">
              <a:off x="0" y="3347330"/>
              <a:ext cx="14846779" cy="463373"/>
            </a:xfrm>
            <a:prstGeom prst="rect">
              <a:avLst/>
            </a:prstGeom>
          </p:spPr>
          <p:txBody>
            <a:bodyPr anchor="t" rtlCol="false" tIns="0" lIns="0" bIns="0" rIns="0">
              <a:spAutoFit/>
            </a:bodyPr>
            <a:lstStyle/>
            <a:p>
              <a:pPr>
                <a:lnSpc>
                  <a:spcPts val="2940"/>
                </a:lnSpc>
                <a:spcBef>
                  <a:spcPct val="0"/>
                </a:spcBef>
              </a:pPr>
            </a:p>
          </p:txBody>
        </p:sp>
      </p:grpSp>
      <p:sp>
        <p:nvSpPr>
          <p:cNvPr name="TextBox 7" id="7"/>
          <p:cNvSpPr txBox="true"/>
          <p:nvPr/>
        </p:nvSpPr>
        <p:spPr>
          <a:xfrm rot="0">
            <a:off x="14103897" y="790152"/>
            <a:ext cx="3927439" cy="240611"/>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AVENGERS ON HOLIDAY KELOMPOK 6</a:t>
            </a:r>
          </a:p>
        </p:txBody>
      </p:sp>
      <p:grpSp>
        <p:nvGrpSpPr>
          <p:cNvPr name="Group 8" id="8"/>
          <p:cNvGrpSpPr/>
          <p:nvPr/>
        </p:nvGrpSpPr>
        <p:grpSpPr>
          <a:xfrm rot="0">
            <a:off x="5332034" y="3024137"/>
            <a:ext cx="4841728" cy="1318128"/>
            <a:chOff x="0" y="0"/>
            <a:chExt cx="6455637" cy="1757504"/>
          </a:xfrm>
        </p:grpSpPr>
        <p:sp>
          <p:nvSpPr>
            <p:cNvPr name="TextBox 9" id="9"/>
            <p:cNvSpPr txBox="true"/>
            <p:nvPr/>
          </p:nvSpPr>
          <p:spPr>
            <a:xfrm rot="0">
              <a:off x="0" y="-95250"/>
              <a:ext cx="6455637" cy="1106920"/>
            </a:xfrm>
            <a:prstGeom prst="rect">
              <a:avLst/>
            </a:prstGeom>
          </p:spPr>
          <p:txBody>
            <a:bodyPr anchor="t" rtlCol="false" tIns="0" lIns="0" bIns="0" rIns="0">
              <a:spAutoFit/>
            </a:bodyPr>
            <a:lstStyle/>
            <a:p>
              <a:pPr>
                <a:lnSpc>
                  <a:spcPts val="7000"/>
                </a:lnSpc>
                <a:spcBef>
                  <a:spcPct val="0"/>
                </a:spcBef>
              </a:pPr>
              <a:r>
                <a:rPr lang="en-US" sz="5000">
                  <a:solidFill>
                    <a:srgbClr val="302B70"/>
                  </a:solidFill>
                  <a:latin typeface="Now Bold"/>
                </a:rPr>
                <a:t>The</a:t>
              </a:r>
              <a:r>
                <a:rPr lang="en-US" sz="5000">
                  <a:solidFill>
                    <a:srgbClr val="09427D"/>
                  </a:solidFill>
                  <a:latin typeface="Now Bold"/>
                </a:rPr>
                <a:t> </a:t>
              </a:r>
              <a:r>
                <a:rPr lang="en-US" sz="5000">
                  <a:solidFill>
                    <a:srgbClr val="F29961"/>
                  </a:solidFill>
                  <a:latin typeface="Now Bold"/>
                </a:rPr>
                <a:t>Idea</a:t>
              </a:r>
            </a:p>
          </p:txBody>
        </p:sp>
        <p:sp>
          <p:nvSpPr>
            <p:cNvPr name="TextBox 10" id="10"/>
            <p:cNvSpPr txBox="true"/>
            <p:nvPr/>
          </p:nvSpPr>
          <p:spPr>
            <a:xfrm rot="0">
              <a:off x="0" y="1294067"/>
              <a:ext cx="6455637" cy="463437"/>
            </a:xfrm>
            <a:prstGeom prst="rect">
              <a:avLst/>
            </a:prstGeom>
          </p:spPr>
          <p:txBody>
            <a:bodyPr anchor="t" rtlCol="false" tIns="0" lIns="0" bIns="0" rIns="0">
              <a:spAutoFit/>
            </a:bodyPr>
            <a:lstStyle/>
            <a:p>
              <a:pPr>
                <a:lnSpc>
                  <a:spcPts val="2940"/>
                </a:lnSpc>
                <a:spcBef>
                  <a:spcPct val="0"/>
                </a:spcBef>
              </a:pPr>
            </a:p>
          </p:txBody>
        </p:sp>
      </p:grpSp>
      <p:grpSp>
        <p:nvGrpSpPr>
          <p:cNvPr name="Group 11" id="11"/>
          <p:cNvGrpSpPr/>
          <p:nvPr/>
        </p:nvGrpSpPr>
        <p:grpSpPr>
          <a:xfrm rot="0">
            <a:off x="7563661" y="6935722"/>
            <a:ext cx="3160678" cy="1318128"/>
            <a:chOff x="0" y="0"/>
            <a:chExt cx="4214238" cy="1757504"/>
          </a:xfrm>
        </p:grpSpPr>
        <p:sp>
          <p:nvSpPr>
            <p:cNvPr name="TextBox 12" id="12"/>
            <p:cNvSpPr txBox="true"/>
            <p:nvPr/>
          </p:nvSpPr>
          <p:spPr>
            <a:xfrm rot="0">
              <a:off x="0" y="-95250"/>
              <a:ext cx="4214238" cy="1106920"/>
            </a:xfrm>
            <a:prstGeom prst="rect">
              <a:avLst/>
            </a:prstGeom>
          </p:spPr>
          <p:txBody>
            <a:bodyPr anchor="t" rtlCol="false" tIns="0" lIns="0" bIns="0" rIns="0">
              <a:spAutoFit/>
            </a:bodyPr>
            <a:lstStyle/>
            <a:p>
              <a:pPr algn="ctr">
                <a:lnSpc>
                  <a:spcPts val="7000"/>
                </a:lnSpc>
                <a:spcBef>
                  <a:spcPct val="0"/>
                </a:spcBef>
              </a:pPr>
              <a:r>
                <a:rPr lang="en-US" sz="5000">
                  <a:solidFill>
                    <a:srgbClr val="302B70"/>
                  </a:solidFill>
                  <a:latin typeface="Now Bold"/>
                </a:rPr>
                <a:t>The </a:t>
              </a:r>
              <a:r>
                <a:rPr lang="en-US" sz="5000">
                  <a:solidFill>
                    <a:srgbClr val="F29961"/>
                  </a:solidFill>
                  <a:latin typeface="Now Bold"/>
                </a:rPr>
                <a:t>Team</a:t>
              </a:r>
            </a:p>
          </p:txBody>
        </p:sp>
        <p:sp>
          <p:nvSpPr>
            <p:cNvPr name="TextBox 13" id="13"/>
            <p:cNvSpPr txBox="true"/>
            <p:nvPr/>
          </p:nvSpPr>
          <p:spPr>
            <a:xfrm rot="0">
              <a:off x="0" y="1294067"/>
              <a:ext cx="4214238" cy="463437"/>
            </a:xfrm>
            <a:prstGeom prst="rect">
              <a:avLst/>
            </a:prstGeom>
          </p:spPr>
          <p:txBody>
            <a:bodyPr anchor="t" rtlCol="false" tIns="0" lIns="0" bIns="0" rIns="0">
              <a:spAutoFit/>
            </a:bodyPr>
            <a:lstStyle/>
            <a:p>
              <a:pPr>
                <a:lnSpc>
                  <a:spcPts val="2940"/>
                </a:lnSpc>
                <a:spcBef>
                  <a:spcPct val="0"/>
                </a:spcBef>
              </a:pPr>
            </a:p>
          </p:txBody>
        </p:sp>
      </p:grpSp>
      <p:grpSp>
        <p:nvGrpSpPr>
          <p:cNvPr name="Group 14" id="14"/>
          <p:cNvGrpSpPr/>
          <p:nvPr/>
        </p:nvGrpSpPr>
        <p:grpSpPr>
          <a:xfrm rot="0">
            <a:off x="1134192" y="8253850"/>
            <a:ext cx="3856193" cy="1016521"/>
            <a:chOff x="0" y="0"/>
            <a:chExt cx="5141591" cy="1355361"/>
          </a:xfrm>
        </p:grpSpPr>
        <p:sp>
          <p:nvSpPr>
            <p:cNvPr name="TextBox 15" id="15"/>
            <p:cNvSpPr txBox="true"/>
            <p:nvPr/>
          </p:nvSpPr>
          <p:spPr>
            <a:xfrm rot="0">
              <a:off x="0" y="-76200"/>
              <a:ext cx="5141591" cy="685728"/>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02B70"/>
                  </a:solidFill>
                  <a:latin typeface="Now Bold"/>
                </a:rPr>
                <a:t>Aulia Pramesthi</a:t>
              </a:r>
            </a:p>
          </p:txBody>
        </p:sp>
        <p:sp>
          <p:nvSpPr>
            <p:cNvPr name="TextBox 16" id="16"/>
            <p:cNvSpPr txBox="true"/>
            <p:nvPr/>
          </p:nvSpPr>
          <p:spPr>
            <a:xfrm rot="0">
              <a:off x="0" y="891925"/>
              <a:ext cx="5141591" cy="463437"/>
            </a:xfrm>
            <a:prstGeom prst="rect">
              <a:avLst/>
            </a:prstGeom>
          </p:spPr>
          <p:txBody>
            <a:bodyPr anchor="t" rtlCol="false" tIns="0" lIns="0" bIns="0" rIns="0">
              <a:spAutoFit/>
            </a:bodyPr>
            <a:lstStyle/>
            <a:p>
              <a:pPr>
                <a:lnSpc>
                  <a:spcPts val="2940"/>
                </a:lnSpc>
                <a:spcBef>
                  <a:spcPct val="0"/>
                </a:spcBef>
              </a:pPr>
            </a:p>
          </p:txBody>
        </p:sp>
      </p:grpSp>
      <p:grpSp>
        <p:nvGrpSpPr>
          <p:cNvPr name="Group 17" id="17"/>
          <p:cNvGrpSpPr/>
          <p:nvPr/>
        </p:nvGrpSpPr>
        <p:grpSpPr>
          <a:xfrm rot="0">
            <a:off x="7051875" y="8249114"/>
            <a:ext cx="3160678" cy="1016575"/>
            <a:chOff x="0" y="0"/>
            <a:chExt cx="4214238" cy="1355434"/>
          </a:xfrm>
        </p:grpSpPr>
        <p:sp>
          <p:nvSpPr>
            <p:cNvPr name="TextBox 18" id="18"/>
            <p:cNvSpPr txBox="true"/>
            <p:nvPr/>
          </p:nvSpPr>
          <p:spPr>
            <a:xfrm rot="0">
              <a:off x="0" y="-76200"/>
              <a:ext cx="4214238" cy="6858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29961"/>
                  </a:solidFill>
                  <a:latin typeface="Now Bold"/>
                </a:rPr>
                <a:t>Chairunnissa</a:t>
              </a:r>
            </a:p>
          </p:txBody>
        </p:sp>
        <p:sp>
          <p:nvSpPr>
            <p:cNvPr name="TextBox 19" id="19"/>
            <p:cNvSpPr txBox="true"/>
            <p:nvPr/>
          </p:nvSpPr>
          <p:spPr>
            <a:xfrm rot="0">
              <a:off x="0" y="891997"/>
              <a:ext cx="4214238" cy="463437"/>
            </a:xfrm>
            <a:prstGeom prst="rect">
              <a:avLst/>
            </a:prstGeom>
          </p:spPr>
          <p:txBody>
            <a:bodyPr anchor="t" rtlCol="false" tIns="0" lIns="0" bIns="0" rIns="0">
              <a:spAutoFit/>
            </a:bodyPr>
            <a:lstStyle/>
            <a:p>
              <a:pPr>
                <a:lnSpc>
                  <a:spcPts val="2940"/>
                </a:lnSpc>
                <a:spcBef>
                  <a:spcPct val="0"/>
                </a:spcBef>
              </a:pPr>
            </a:p>
          </p:txBody>
        </p:sp>
      </p:grpSp>
      <p:grpSp>
        <p:nvGrpSpPr>
          <p:cNvPr name="Group 20" id="20"/>
          <p:cNvGrpSpPr/>
          <p:nvPr/>
        </p:nvGrpSpPr>
        <p:grpSpPr>
          <a:xfrm rot="0">
            <a:off x="7051875" y="9270425"/>
            <a:ext cx="4440283" cy="1016575"/>
            <a:chOff x="0" y="0"/>
            <a:chExt cx="5920378" cy="1355434"/>
          </a:xfrm>
        </p:grpSpPr>
        <p:sp>
          <p:nvSpPr>
            <p:cNvPr name="TextBox 21" id="21"/>
            <p:cNvSpPr txBox="true"/>
            <p:nvPr/>
          </p:nvSpPr>
          <p:spPr>
            <a:xfrm rot="0">
              <a:off x="0" y="-76200"/>
              <a:ext cx="5920378" cy="6858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29961"/>
                  </a:solidFill>
                  <a:latin typeface="Now Bold"/>
                </a:rPr>
                <a:t>Jonathan Geraldin</a:t>
              </a:r>
            </a:p>
          </p:txBody>
        </p:sp>
        <p:sp>
          <p:nvSpPr>
            <p:cNvPr name="TextBox 22" id="22"/>
            <p:cNvSpPr txBox="true"/>
            <p:nvPr/>
          </p:nvSpPr>
          <p:spPr>
            <a:xfrm rot="0">
              <a:off x="0" y="891997"/>
              <a:ext cx="5920378" cy="463437"/>
            </a:xfrm>
            <a:prstGeom prst="rect">
              <a:avLst/>
            </a:prstGeom>
          </p:spPr>
          <p:txBody>
            <a:bodyPr anchor="t" rtlCol="false" tIns="0" lIns="0" bIns="0" rIns="0">
              <a:spAutoFit/>
            </a:bodyPr>
            <a:lstStyle/>
            <a:p>
              <a:pPr>
                <a:lnSpc>
                  <a:spcPts val="2940"/>
                </a:lnSpc>
                <a:spcBef>
                  <a:spcPct val="0"/>
                </a:spcBef>
              </a:pPr>
            </a:p>
          </p:txBody>
        </p:sp>
      </p:grpSp>
      <p:grpSp>
        <p:nvGrpSpPr>
          <p:cNvPr name="Group 23" id="23"/>
          <p:cNvGrpSpPr/>
          <p:nvPr/>
        </p:nvGrpSpPr>
        <p:grpSpPr>
          <a:xfrm rot="0">
            <a:off x="1134192" y="9265689"/>
            <a:ext cx="3160678" cy="1016575"/>
            <a:chOff x="0" y="0"/>
            <a:chExt cx="4214238" cy="1355434"/>
          </a:xfrm>
        </p:grpSpPr>
        <p:sp>
          <p:nvSpPr>
            <p:cNvPr name="TextBox 24" id="24"/>
            <p:cNvSpPr txBox="true"/>
            <p:nvPr/>
          </p:nvSpPr>
          <p:spPr>
            <a:xfrm rot="0">
              <a:off x="0" y="-76200"/>
              <a:ext cx="4214238" cy="6858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02B70"/>
                  </a:solidFill>
                  <a:latin typeface="Now Bold"/>
                </a:rPr>
                <a:t>Galih Jaya</a:t>
              </a:r>
            </a:p>
          </p:txBody>
        </p:sp>
        <p:sp>
          <p:nvSpPr>
            <p:cNvPr name="TextBox 25" id="25"/>
            <p:cNvSpPr txBox="true"/>
            <p:nvPr/>
          </p:nvSpPr>
          <p:spPr>
            <a:xfrm rot="0">
              <a:off x="0" y="891997"/>
              <a:ext cx="4214238" cy="463437"/>
            </a:xfrm>
            <a:prstGeom prst="rect">
              <a:avLst/>
            </a:prstGeom>
          </p:spPr>
          <p:txBody>
            <a:bodyPr anchor="t" rtlCol="false" tIns="0" lIns="0" bIns="0" rIns="0">
              <a:spAutoFit/>
            </a:bodyPr>
            <a:lstStyle/>
            <a:p>
              <a:pPr>
                <a:lnSpc>
                  <a:spcPts val="2940"/>
                </a:lnSpc>
                <a:spcBef>
                  <a:spcPct val="0"/>
                </a:spcBef>
              </a:pPr>
            </a:p>
          </p:txBody>
        </p:sp>
      </p:grpSp>
      <p:grpSp>
        <p:nvGrpSpPr>
          <p:cNvPr name="Group 26" id="26"/>
          <p:cNvGrpSpPr/>
          <p:nvPr/>
        </p:nvGrpSpPr>
        <p:grpSpPr>
          <a:xfrm rot="0">
            <a:off x="12969559" y="8253850"/>
            <a:ext cx="4063929" cy="1016575"/>
            <a:chOff x="0" y="0"/>
            <a:chExt cx="5418572" cy="1355434"/>
          </a:xfrm>
        </p:grpSpPr>
        <p:sp>
          <p:nvSpPr>
            <p:cNvPr name="TextBox 27" id="27"/>
            <p:cNvSpPr txBox="true"/>
            <p:nvPr/>
          </p:nvSpPr>
          <p:spPr>
            <a:xfrm rot="0">
              <a:off x="0" y="-76200"/>
              <a:ext cx="5418572" cy="6858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02B70"/>
                  </a:solidFill>
                  <a:latin typeface="Now Bold"/>
                </a:rPr>
                <a:t>Kinanti Salsabila</a:t>
              </a:r>
            </a:p>
          </p:txBody>
        </p:sp>
        <p:sp>
          <p:nvSpPr>
            <p:cNvPr name="TextBox 28" id="28"/>
            <p:cNvSpPr txBox="true"/>
            <p:nvPr/>
          </p:nvSpPr>
          <p:spPr>
            <a:xfrm rot="0">
              <a:off x="0" y="891997"/>
              <a:ext cx="5418572" cy="463437"/>
            </a:xfrm>
            <a:prstGeom prst="rect">
              <a:avLst/>
            </a:prstGeom>
          </p:spPr>
          <p:txBody>
            <a:bodyPr anchor="t" rtlCol="false" tIns="0" lIns="0" bIns="0" rIns="0">
              <a:spAutoFit/>
            </a:bodyPr>
            <a:lstStyle/>
            <a:p>
              <a:pPr>
                <a:lnSpc>
                  <a:spcPts val="2940"/>
                </a:lnSpc>
                <a:spcBef>
                  <a:spcPct val="0"/>
                </a:spcBef>
              </a:pPr>
            </a:p>
          </p:txBody>
        </p:sp>
      </p:grpSp>
      <p:grpSp>
        <p:nvGrpSpPr>
          <p:cNvPr name="Group 29" id="29"/>
          <p:cNvGrpSpPr/>
          <p:nvPr/>
        </p:nvGrpSpPr>
        <p:grpSpPr>
          <a:xfrm rot="0">
            <a:off x="12969559" y="9265689"/>
            <a:ext cx="4289741" cy="1016575"/>
            <a:chOff x="0" y="0"/>
            <a:chExt cx="5719655" cy="1355434"/>
          </a:xfrm>
        </p:grpSpPr>
        <p:sp>
          <p:nvSpPr>
            <p:cNvPr name="TextBox 30" id="30"/>
            <p:cNvSpPr txBox="true"/>
            <p:nvPr/>
          </p:nvSpPr>
          <p:spPr>
            <a:xfrm rot="0">
              <a:off x="0" y="-76200"/>
              <a:ext cx="5719655" cy="68580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302B70"/>
                  </a:solidFill>
                  <a:latin typeface="Now Bold"/>
                </a:rPr>
                <a:t>Tanda Jatiningsih</a:t>
              </a:r>
            </a:p>
          </p:txBody>
        </p:sp>
        <p:sp>
          <p:nvSpPr>
            <p:cNvPr name="TextBox 31" id="31"/>
            <p:cNvSpPr txBox="true"/>
            <p:nvPr/>
          </p:nvSpPr>
          <p:spPr>
            <a:xfrm rot="0">
              <a:off x="0" y="891997"/>
              <a:ext cx="5719655" cy="463437"/>
            </a:xfrm>
            <a:prstGeom prst="rect">
              <a:avLst/>
            </a:prstGeom>
          </p:spPr>
          <p:txBody>
            <a:bodyPr anchor="t" rtlCol="false" tIns="0" lIns="0" bIns="0" rIns="0">
              <a:spAutoFit/>
            </a:bodyPr>
            <a:lstStyle/>
            <a:p>
              <a:pPr>
                <a:lnSpc>
                  <a:spcPts val="2940"/>
                </a:lnSpc>
                <a:spcBef>
                  <a:spcPct val="0"/>
                </a:spcBef>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1279" y="2060715"/>
            <a:ext cx="9964757" cy="7951675"/>
          </a:xfrm>
          <a:custGeom>
            <a:avLst/>
            <a:gdLst/>
            <a:ahLst/>
            <a:cxnLst/>
            <a:rect r="r" b="b" t="t" l="l"/>
            <a:pathLst>
              <a:path h="7951675" w="9964757">
                <a:moveTo>
                  <a:pt x="0" y="0"/>
                </a:moveTo>
                <a:lnTo>
                  <a:pt x="9964757" y="0"/>
                </a:lnTo>
                <a:lnTo>
                  <a:pt x="9964757" y="7951674"/>
                </a:lnTo>
                <a:lnTo>
                  <a:pt x="0" y="7951674"/>
                </a:lnTo>
                <a:lnTo>
                  <a:pt x="0" y="0"/>
                </a:lnTo>
                <a:close/>
              </a:path>
            </a:pathLst>
          </a:custGeom>
          <a:blipFill>
            <a:blip r:embed="rId2"/>
            <a:stretch>
              <a:fillRect l="0" t="0" r="0" b="0"/>
            </a:stretch>
          </a:blipFill>
        </p:spPr>
      </p:sp>
      <p:sp>
        <p:nvSpPr>
          <p:cNvPr name="TextBox 3" id="3"/>
          <p:cNvSpPr txBox="true"/>
          <p:nvPr/>
        </p:nvSpPr>
        <p:spPr>
          <a:xfrm rot="0">
            <a:off x="501279" y="196501"/>
            <a:ext cx="11385091" cy="1492947"/>
          </a:xfrm>
          <a:prstGeom prst="rect">
            <a:avLst/>
          </a:prstGeom>
        </p:spPr>
        <p:txBody>
          <a:bodyPr anchor="t" rtlCol="false" tIns="0" lIns="0" bIns="0" rIns="0">
            <a:spAutoFit/>
          </a:bodyPr>
          <a:lstStyle/>
          <a:p>
            <a:pPr>
              <a:lnSpc>
                <a:spcPts val="12210"/>
              </a:lnSpc>
            </a:pPr>
            <a:r>
              <a:rPr lang="en-US" sz="8721">
                <a:solidFill>
                  <a:srgbClr val="230871"/>
                </a:solidFill>
                <a:latin typeface="Now Bold"/>
              </a:rPr>
              <a:t>Feature </a:t>
            </a:r>
            <a:r>
              <a:rPr lang="en-US" sz="8721">
                <a:solidFill>
                  <a:srgbClr val="F29961"/>
                </a:solidFill>
                <a:latin typeface="Now Bold"/>
              </a:rPr>
              <a:t>Importance</a:t>
            </a:r>
          </a:p>
        </p:txBody>
      </p:sp>
      <p:sp>
        <p:nvSpPr>
          <p:cNvPr name="TextBox 4" id="4"/>
          <p:cNvSpPr txBox="true"/>
          <p:nvPr/>
        </p:nvSpPr>
        <p:spPr>
          <a:xfrm rot="0">
            <a:off x="1028700" y="6575769"/>
            <a:ext cx="4291323" cy="366818"/>
          </a:xfrm>
          <a:prstGeom prst="rect">
            <a:avLst/>
          </a:prstGeom>
        </p:spPr>
        <p:txBody>
          <a:bodyPr anchor="t" rtlCol="false" tIns="0" lIns="0" bIns="0" rIns="0">
            <a:spAutoFit/>
          </a:bodyPr>
          <a:lstStyle/>
          <a:p>
            <a:pPr>
              <a:lnSpc>
                <a:spcPts val="294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4AD6B"/>
        </a:solidFill>
      </p:bgPr>
    </p:bg>
    <p:spTree>
      <p:nvGrpSpPr>
        <p:cNvPr id="1" name=""/>
        <p:cNvGrpSpPr/>
        <p:nvPr/>
      </p:nvGrpSpPr>
      <p:grpSpPr>
        <a:xfrm>
          <a:off x="0" y="0"/>
          <a:ext cx="0" cy="0"/>
          <a:chOff x="0" y="0"/>
          <a:chExt cx="0" cy="0"/>
        </a:xfrm>
      </p:grpSpPr>
      <p:sp>
        <p:nvSpPr>
          <p:cNvPr name="Freeform 2" id="2"/>
          <p:cNvSpPr/>
          <p:nvPr/>
        </p:nvSpPr>
        <p:spPr>
          <a:xfrm flipH="false" flipV="false" rot="0">
            <a:off x="10307018" y="2250026"/>
            <a:ext cx="6128909" cy="6128909"/>
          </a:xfrm>
          <a:custGeom>
            <a:avLst/>
            <a:gdLst/>
            <a:ahLst/>
            <a:cxnLst/>
            <a:rect r="r" b="b" t="t" l="l"/>
            <a:pathLst>
              <a:path h="6128909" w="6128909">
                <a:moveTo>
                  <a:pt x="0" y="0"/>
                </a:moveTo>
                <a:lnTo>
                  <a:pt x="6128910" y="0"/>
                </a:lnTo>
                <a:lnTo>
                  <a:pt x="6128910" y="6128909"/>
                </a:lnTo>
                <a:lnTo>
                  <a:pt x="0" y="6128909"/>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16025" y="192626"/>
            <a:ext cx="3343275" cy="4114800"/>
          </a:xfrm>
          <a:custGeom>
            <a:avLst/>
            <a:gdLst/>
            <a:ahLst/>
            <a:cxnLst/>
            <a:rect r="r" b="b" t="t" l="l"/>
            <a:pathLst>
              <a:path h="4114800" w="3343275">
                <a:moveTo>
                  <a:pt x="0" y="0"/>
                </a:moveTo>
                <a:lnTo>
                  <a:pt x="3343275" y="0"/>
                </a:lnTo>
                <a:lnTo>
                  <a:pt x="33432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68483" y="4388124"/>
            <a:ext cx="2319517" cy="1852714"/>
          </a:xfrm>
          <a:custGeom>
            <a:avLst/>
            <a:gdLst/>
            <a:ahLst/>
            <a:cxnLst/>
            <a:rect r="r" b="b" t="t" l="l"/>
            <a:pathLst>
              <a:path h="1852714" w="2319517">
                <a:moveTo>
                  <a:pt x="0" y="0"/>
                </a:moveTo>
                <a:lnTo>
                  <a:pt x="2319517" y="0"/>
                </a:lnTo>
                <a:lnTo>
                  <a:pt x="2319517" y="1852714"/>
                </a:lnTo>
                <a:lnTo>
                  <a:pt x="0" y="1852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44155" y="509907"/>
            <a:ext cx="2371870" cy="2672529"/>
          </a:xfrm>
          <a:custGeom>
            <a:avLst/>
            <a:gdLst/>
            <a:ahLst/>
            <a:cxnLst/>
            <a:rect r="r" b="b" t="t" l="l"/>
            <a:pathLst>
              <a:path h="2672529" w="2371870">
                <a:moveTo>
                  <a:pt x="0" y="0"/>
                </a:moveTo>
                <a:lnTo>
                  <a:pt x="2371870" y="0"/>
                </a:lnTo>
                <a:lnTo>
                  <a:pt x="2371870" y="2672529"/>
                </a:lnTo>
                <a:lnTo>
                  <a:pt x="0" y="2672529"/>
                </a:lnTo>
                <a:lnTo>
                  <a:pt x="0" y="0"/>
                </a:lnTo>
                <a:close/>
              </a:path>
            </a:pathLst>
          </a:custGeom>
          <a:blipFill>
            <a:blip r:embed="rId8"/>
            <a:stretch>
              <a:fillRect l="0" t="0" r="0" b="0"/>
            </a:stretch>
          </a:blipFill>
        </p:spPr>
      </p:sp>
      <p:sp>
        <p:nvSpPr>
          <p:cNvPr name="Freeform 6" id="6"/>
          <p:cNvSpPr/>
          <p:nvPr/>
        </p:nvSpPr>
        <p:spPr>
          <a:xfrm flipH="false" flipV="false" rot="0">
            <a:off x="11542673" y="4518953"/>
            <a:ext cx="3657600" cy="1591056"/>
          </a:xfrm>
          <a:custGeom>
            <a:avLst/>
            <a:gdLst/>
            <a:ahLst/>
            <a:cxnLst/>
            <a:rect r="r" b="b" t="t" l="l"/>
            <a:pathLst>
              <a:path h="1591056" w="3657600">
                <a:moveTo>
                  <a:pt x="0" y="0"/>
                </a:moveTo>
                <a:lnTo>
                  <a:pt x="3657600" y="0"/>
                </a:lnTo>
                <a:lnTo>
                  <a:pt x="3657600" y="1591056"/>
                </a:lnTo>
                <a:lnTo>
                  <a:pt x="0" y="15910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144000" y="2355523"/>
            <a:ext cx="2496342" cy="1653827"/>
          </a:xfrm>
          <a:custGeom>
            <a:avLst/>
            <a:gdLst/>
            <a:ahLst/>
            <a:cxnLst/>
            <a:rect r="r" b="b" t="t" l="l"/>
            <a:pathLst>
              <a:path h="1653827" w="2496342">
                <a:moveTo>
                  <a:pt x="0" y="0"/>
                </a:moveTo>
                <a:lnTo>
                  <a:pt x="2496342" y="0"/>
                </a:lnTo>
                <a:lnTo>
                  <a:pt x="2496342" y="1653826"/>
                </a:lnTo>
                <a:lnTo>
                  <a:pt x="0" y="16538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8330242" y="4586918"/>
            <a:ext cx="2440905" cy="1708634"/>
          </a:xfrm>
          <a:custGeom>
            <a:avLst/>
            <a:gdLst/>
            <a:ahLst/>
            <a:cxnLst/>
            <a:rect r="r" b="b" t="t" l="l"/>
            <a:pathLst>
              <a:path h="1708634" w="2440905">
                <a:moveTo>
                  <a:pt x="0" y="0"/>
                </a:moveTo>
                <a:lnTo>
                  <a:pt x="2440906" y="0"/>
                </a:lnTo>
                <a:lnTo>
                  <a:pt x="2440906" y="1708634"/>
                </a:lnTo>
                <a:lnTo>
                  <a:pt x="0" y="17086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661758" y="6773812"/>
            <a:ext cx="2613451" cy="1339393"/>
          </a:xfrm>
          <a:custGeom>
            <a:avLst/>
            <a:gdLst/>
            <a:ahLst/>
            <a:cxnLst/>
            <a:rect r="r" b="b" t="t" l="l"/>
            <a:pathLst>
              <a:path h="1339393" w="2613451">
                <a:moveTo>
                  <a:pt x="0" y="0"/>
                </a:moveTo>
                <a:lnTo>
                  <a:pt x="2613450" y="0"/>
                </a:lnTo>
                <a:lnTo>
                  <a:pt x="2613450" y="1339393"/>
                </a:lnTo>
                <a:lnTo>
                  <a:pt x="0" y="1339393"/>
                </a:lnTo>
                <a:lnTo>
                  <a:pt x="0" y="0"/>
                </a:lnTo>
                <a:close/>
              </a:path>
            </a:pathLst>
          </a:custGeom>
          <a:blipFill>
            <a:blip r:embed="rId15"/>
            <a:stretch>
              <a:fillRect l="0" t="0" r="0" b="0"/>
            </a:stretch>
          </a:blipFill>
        </p:spPr>
      </p:sp>
      <p:sp>
        <p:nvSpPr>
          <p:cNvPr name="Freeform 10" id="10"/>
          <p:cNvSpPr/>
          <p:nvPr/>
        </p:nvSpPr>
        <p:spPr>
          <a:xfrm flipH="false" flipV="false" rot="0">
            <a:off x="9550695" y="6240838"/>
            <a:ext cx="4784651" cy="4114800"/>
          </a:xfrm>
          <a:custGeom>
            <a:avLst/>
            <a:gdLst/>
            <a:ahLst/>
            <a:cxnLst/>
            <a:rect r="r" b="b" t="t" l="l"/>
            <a:pathLst>
              <a:path h="4114800" w="4784651">
                <a:moveTo>
                  <a:pt x="0" y="0"/>
                </a:moveTo>
                <a:lnTo>
                  <a:pt x="4784651" y="0"/>
                </a:lnTo>
                <a:lnTo>
                  <a:pt x="4784651"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1" id="11"/>
          <p:cNvGrpSpPr/>
          <p:nvPr/>
        </p:nvGrpSpPr>
        <p:grpSpPr>
          <a:xfrm rot="0">
            <a:off x="1028700" y="4070687"/>
            <a:ext cx="7280720" cy="2741096"/>
            <a:chOff x="0" y="0"/>
            <a:chExt cx="9707626" cy="3654795"/>
          </a:xfrm>
        </p:grpSpPr>
        <p:sp>
          <p:nvSpPr>
            <p:cNvPr name="TextBox 12" id="12"/>
            <p:cNvSpPr txBox="true"/>
            <p:nvPr/>
          </p:nvSpPr>
          <p:spPr>
            <a:xfrm rot="0">
              <a:off x="0" y="66675"/>
              <a:ext cx="9707626" cy="2309071"/>
            </a:xfrm>
            <a:prstGeom prst="rect">
              <a:avLst/>
            </a:prstGeom>
          </p:spPr>
          <p:txBody>
            <a:bodyPr anchor="t" rtlCol="false" tIns="0" lIns="0" bIns="0" rIns="0">
              <a:spAutoFit/>
            </a:bodyPr>
            <a:lstStyle/>
            <a:p>
              <a:pPr algn="ctr">
                <a:lnSpc>
                  <a:spcPts val="6399"/>
                </a:lnSpc>
              </a:pPr>
              <a:r>
                <a:rPr lang="en-US" sz="6399">
                  <a:solidFill>
                    <a:srgbClr val="FFFFFF"/>
                  </a:solidFill>
                  <a:latin typeface="Arita Buri Bold"/>
                </a:rPr>
                <a:t>Business Insight &amp;</a:t>
              </a:r>
            </a:p>
            <a:p>
              <a:pPr algn="ctr">
                <a:lnSpc>
                  <a:spcPts val="6399"/>
                </a:lnSpc>
              </a:pPr>
              <a:r>
                <a:rPr lang="en-US" sz="6399">
                  <a:solidFill>
                    <a:srgbClr val="FFFFFF"/>
                  </a:solidFill>
                  <a:latin typeface="Arita Buri Bold"/>
                </a:rPr>
                <a:t>Recomendation   </a:t>
              </a:r>
            </a:p>
          </p:txBody>
        </p:sp>
        <p:sp>
          <p:nvSpPr>
            <p:cNvPr name="TextBox 13" id="13"/>
            <p:cNvSpPr txBox="true"/>
            <p:nvPr/>
          </p:nvSpPr>
          <p:spPr>
            <a:xfrm rot="0">
              <a:off x="0" y="3042487"/>
              <a:ext cx="9707626" cy="612308"/>
            </a:xfrm>
            <a:prstGeom prst="rect">
              <a:avLst/>
            </a:prstGeom>
          </p:spPr>
          <p:txBody>
            <a:bodyPr anchor="t" rtlCol="false" tIns="0" lIns="0" bIns="0" rIns="0">
              <a:spAutoFit/>
            </a:bodyPr>
            <a:lstStyle/>
            <a:p>
              <a:pPr>
                <a:lnSpc>
                  <a:spcPts val="3920"/>
                </a:lnSpc>
                <a:spcBef>
                  <a:spcPct val="0"/>
                </a:spcBef>
              </a:pP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8B432"/>
        </a:solidFill>
      </p:bgPr>
    </p:bg>
    <p:spTree>
      <p:nvGrpSpPr>
        <p:cNvPr id="1" name=""/>
        <p:cNvGrpSpPr/>
        <p:nvPr/>
      </p:nvGrpSpPr>
      <p:grpSpPr>
        <a:xfrm>
          <a:off x="0" y="0"/>
          <a:ext cx="0" cy="0"/>
          <a:chOff x="0" y="0"/>
          <a:chExt cx="0" cy="0"/>
        </a:xfrm>
      </p:grpSpPr>
      <p:sp>
        <p:nvSpPr>
          <p:cNvPr name="AutoShape 2" id="2"/>
          <p:cNvSpPr/>
          <p:nvPr/>
        </p:nvSpPr>
        <p:spPr>
          <a:xfrm rot="0">
            <a:off x="0" y="5143500"/>
            <a:ext cx="18288000" cy="5143500"/>
          </a:xfrm>
          <a:prstGeom prst="rect">
            <a:avLst/>
          </a:prstGeom>
          <a:solidFill>
            <a:srgbClr val="F0F2F6"/>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7" id="7"/>
          <p:cNvSpPr/>
          <p:nvPr/>
        </p:nvSpPr>
        <p:spPr>
          <a:xfrm flipH="true" flipV="false" rot="0">
            <a:off x="13193185" y="642623"/>
            <a:ext cx="4361464" cy="5701260"/>
          </a:xfrm>
          <a:custGeom>
            <a:avLst/>
            <a:gdLst/>
            <a:ahLst/>
            <a:cxnLst/>
            <a:rect r="r" b="b" t="t" l="l"/>
            <a:pathLst>
              <a:path h="5701260" w="4361464">
                <a:moveTo>
                  <a:pt x="4361464" y="0"/>
                </a:moveTo>
                <a:lnTo>
                  <a:pt x="0" y="0"/>
                </a:lnTo>
                <a:lnTo>
                  <a:pt x="0" y="5701260"/>
                </a:lnTo>
                <a:lnTo>
                  <a:pt x="4361464" y="5701260"/>
                </a:lnTo>
                <a:lnTo>
                  <a:pt x="4361464"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9555" y="6005166"/>
            <a:ext cx="5545770" cy="1976122"/>
            <a:chOff x="0" y="0"/>
            <a:chExt cx="1460614" cy="520460"/>
          </a:xfrm>
        </p:grpSpPr>
        <p:sp>
          <p:nvSpPr>
            <p:cNvPr name="Freeform 9" id="9"/>
            <p:cNvSpPr/>
            <p:nvPr/>
          </p:nvSpPr>
          <p:spPr>
            <a:xfrm flipH="false" flipV="false" rot="0">
              <a:off x="0" y="0"/>
              <a:ext cx="1460614" cy="520460"/>
            </a:xfrm>
            <a:custGeom>
              <a:avLst/>
              <a:gdLst/>
              <a:ahLst/>
              <a:cxnLst/>
              <a:rect r="r" b="b" t="t" l="l"/>
              <a:pathLst>
                <a:path h="520460" w="1460614">
                  <a:moveTo>
                    <a:pt x="71196" y="0"/>
                  </a:moveTo>
                  <a:lnTo>
                    <a:pt x="1389418" y="0"/>
                  </a:lnTo>
                  <a:cubicBezTo>
                    <a:pt x="1408301" y="0"/>
                    <a:pt x="1426410" y="7501"/>
                    <a:pt x="1439761" y="20853"/>
                  </a:cubicBezTo>
                  <a:cubicBezTo>
                    <a:pt x="1453113" y="34205"/>
                    <a:pt x="1460614" y="52314"/>
                    <a:pt x="1460614" y="71196"/>
                  </a:cubicBezTo>
                  <a:lnTo>
                    <a:pt x="1460614" y="449264"/>
                  </a:lnTo>
                  <a:cubicBezTo>
                    <a:pt x="1460614" y="468146"/>
                    <a:pt x="1453113" y="486255"/>
                    <a:pt x="1439761" y="499607"/>
                  </a:cubicBezTo>
                  <a:cubicBezTo>
                    <a:pt x="1426410" y="512959"/>
                    <a:pt x="1408301" y="520460"/>
                    <a:pt x="1389418" y="520460"/>
                  </a:cubicBezTo>
                  <a:lnTo>
                    <a:pt x="71196" y="520460"/>
                  </a:lnTo>
                  <a:cubicBezTo>
                    <a:pt x="52314" y="520460"/>
                    <a:pt x="34205" y="512959"/>
                    <a:pt x="20853" y="499607"/>
                  </a:cubicBezTo>
                  <a:cubicBezTo>
                    <a:pt x="7501" y="486255"/>
                    <a:pt x="0" y="468146"/>
                    <a:pt x="0" y="449264"/>
                  </a:cubicBezTo>
                  <a:lnTo>
                    <a:pt x="0" y="71196"/>
                  </a:lnTo>
                  <a:cubicBezTo>
                    <a:pt x="0" y="52314"/>
                    <a:pt x="7501" y="34205"/>
                    <a:pt x="20853" y="20853"/>
                  </a:cubicBezTo>
                  <a:cubicBezTo>
                    <a:pt x="34205" y="7501"/>
                    <a:pt x="52314" y="0"/>
                    <a:pt x="71196" y="0"/>
                  </a:cubicBezTo>
                  <a:close/>
                </a:path>
              </a:pathLst>
            </a:custGeom>
            <a:solidFill>
              <a:srgbClr val="FCD16F"/>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11" id="11"/>
          <p:cNvSpPr txBox="true"/>
          <p:nvPr/>
        </p:nvSpPr>
        <p:spPr>
          <a:xfrm rot="0">
            <a:off x="1028700" y="1632746"/>
            <a:ext cx="11477834" cy="3662971"/>
          </a:xfrm>
          <a:prstGeom prst="rect">
            <a:avLst/>
          </a:prstGeom>
        </p:spPr>
        <p:txBody>
          <a:bodyPr anchor="t" rtlCol="false" tIns="0" lIns="0" bIns="0" rIns="0">
            <a:spAutoFit/>
          </a:bodyPr>
          <a:lstStyle/>
          <a:p>
            <a:pPr>
              <a:lnSpc>
                <a:spcPts val="7200"/>
              </a:lnSpc>
            </a:pPr>
            <a:r>
              <a:rPr lang="en-US" sz="6000">
                <a:solidFill>
                  <a:srgbClr val="F0F2F6"/>
                </a:solidFill>
                <a:latin typeface="HK Grotesk Bold"/>
              </a:rPr>
              <a:t>Customers who we consider potential to purchase Holiday Packages</a:t>
            </a:r>
          </a:p>
          <a:p>
            <a:pPr>
              <a:lnSpc>
                <a:spcPts val="7199"/>
              </a:lnSpc>
            </a:pPr>
          </a:p>
        </p:txBody>
      </p:sp>
      <p:grpSp>
        <p:nvGrpSpPr>
          <p:cNvPr name="Group 12" id="12"/>
          <p:cNvGrpSpPr/>
          <p:nvPr/>
        </p:nvGrpSpPr>
        <p:grpSpPr>
          <a:xfrm rot="0">
            <a:off x="249033" y="6667316"/>
            <a:ext cx="5066813" cy="955622"/>
            <a:chOff x="0" y="0"/>
            <a:chExt cx="6755751" cy="1274162"/>
          </a:xfrm>
        </p:grpSpPr>
        <p:sp>
          <p:nvSpPr>
            <p:cNvPr name="TextBox 13" id="13"/>
            <p:cNvSpPr txBox="true"/>
            <p:nvPr/>
          </p:nvSpPr>
          <p:spPr>
            <a:xfrm rot="0">
              <a:off x="0" y="-9525"/>
              <a:ext cx="6755751" cy="619125"/>
            </a:xfrm>
            <a:prstGeom prst="rect">
              <a:avLst/>
            </a:prstGeom>
          </p:spPr>
          <p:txBody>
            <a:bodyPr anchor="t" rtlCol="false" tIns="0" lIns="0" bIns="0" rIns="0">
              <a:spAutoFit/>
            </a:bodyPr>
            <a:lstStyle/>
            <a:p>
              <a:pPr>
                <a:lnSpc>
                  <a:spcPts val="3600"/>
                </a:lnSpc>
              </a:pPr>
              <a:r>
                <a:rPr lang="en-US" sz="3000">
                  <a:solidFill>
                    <a:srgbClr val="302B70"/>
                  </a:solidFill>
                  <a:latin typeface="HK Grotesk Bold"/>
                </a:rPr>
                <a:t>Customer who have Passport</a:t>
              </a:r>
            </a:p>
          </p:txBody>
        </p:sp>
        <p:sp>
          <p:nvSpPr>
            <p:cNvPr name="TextBox 14" id="14"/>
            <p:cNvSpPr txBox="true"/>
            <p:nvPr/>
          </p:nvSpPr>
          <p:spPr>
            <a:xfrm rot="0">
              <a:off x="0" y="699351"/>
              <a:ext cx="6755751" cy="574811"/>
            </a:xfrm>
            <a:prstGeom prst="rect">
              <a:avLst/>
            </a:prstGeom>
          </p:spPr>
          <p:txBody>
            <a:bodyPr anchor="t" rtlCol="false" tIns="0" lIns="0" bIns="0" rIns="0">
              <a:spAutoFit/>
            </a:bodyPr>
            <a:lstStyle/>
            <a:p>
              <a:pPr>
                <a:lnSpc>
                  <a:spcPts val="3632"/>
                </a:lnSpc>
                <a:spcBef>
                  <a:spcPct val="0"/>
                </a:spcBef>
              </a:pPr>
            </a:p>
          </p:txBody>
        </p:sp>
      </p:grpSp>
      <p:grpSp>
        <p:nvGrpSpPr>
          <p:cNvPr name="Group 15" id="15"/>
          <p:cNvGrpSpPr/>
          <p:nvPr/>
        </p:nvGrpSpPr>
        <p:grpSpPr>
          <a:xfrm rot="0">
            <a:off x="6031575" y="6005166"/>
            <a:ext cx="6224850" cy="1976122"/>
            <a:chOff x="0" y="0"/>
            <a:chExt cx="1639467" cy="520460"/>
          </a:xfrm>
        </p:grpSpPr>
        <p:sp>
          <p:nvSpPr>
            <p:cNvPr name="Freeform 16" id="16"/>
            <p:cNvSpPr/>
            <p:nvPr/>
          </p:nvSpPr>
          <p:spPr>
            <a:xfrm flipH="false" flipV="false" rot="0">
              <a:off x="0" y="0"/>
              <a:ext cx="1639467" cy="520460"/>
            </a:xfrm>
            <a:custGeom>
              <a:avLst/>
              <a:gdLst/>
              <a:ahLst/>
              <a:cxnLst/>
              <a:rect r="r" b="b" t="t" l="l"/>
              <a:pathLst>
                <a:path h="520460" w="1639467">
                  <a:moveTo>
                    <a:pt x="63429" y="0"/>
                  </a:moveTo>
                  <a:lnTo>
                    <a:pt x="1576037" y="0"/>
                  </a:lnTo>
                  <a:cubicBezTo>
                    <a:pt x="1611068" y="0"/>
                    <a:pt x="1639467" y="28398"/>
                    <a:pt x="1639467" y="63429"/>
                  </a:cubicBezTo>
                  <a:lnTo>
                    <a:pt x="1639467" y="457031"/>
                  </a:lnTo>
                  <a:cubicBezTo>
                    <a:pt x="1639467" y="492062"/>
                    <a:pt x="1611068" y="520460"/>
                    <a:pt x="1576037" y="520460"/>
                  </a:cubicBezTo>
                  <a:lnTo>
                    <a:pt x="63429" y="520460"/>
                  </a:lnTo>
                  <a:cubicBezTo>
                    <a:pt x="28398" y="520460"/>
                    <a:pt x="0" y="492062"/>
                    <a:pt x="0" y="457031"/>
                  </a:cubicBezTo>
                  <a:lnTo>
                    <a:pt x="0" y="63429"/>
                  </a:lnTo>
                  <a:cubicBezTo>
                    <a:pt x="0" y="28398"/>
                    <a:pt x="28398" y="0"/>
                    <a:pt x="63429" y="0"/>
                  </a:cubicBezTo>
                  <a:close/>
                </a:path>
              </a:pathLst>
            </a:custGeom>
            <a:solidFill>
              <a:srgbClr val="FCD16F"/>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nSpc>
                  <a:spcPts val="2940"/>
                </a:lnSpc>
              </a:pPr>
            </a:p>
          </p:txBody>
        </p:sp>
      </p:grpSp>
      <p:sp>
        <p:nvSpPr>
          <p:cNvPr name="TextBox 18" id="18"/>
          <p:cNvSpPr txBox="true"/>
          <p:nvPr/>
        </p:nvSpPr>
        <p:spPr>
          <a:xfrm rot="0">
            <a:off x="6031575" y="6410558"/>
            <a:ext cx="6224850" cy="923925"/>
          </a:xfrm>
          <a:prstGeom prst="rect">
            <a:avLst/>
          </a:prstGeom>
        </p:spPr>
        <p:txBody>
          <a:bodyPr anchor="t" rtlCol="false" tIns="0" lIns="0" bIns="0" rIns="0">
            <a:spAutoFit/>
          </a:bodyPr>
          <a:lstStyle/>
          <a:p>
            <a:pPr algn="ctr">
              <a:lnSpc>
                <a:spcPts val="3600"/>
              </a:lnSpc>
            </a:pPr>
            <a:r>
              <a:rPr lang="en-US" sz="3000">
                <a:solidFill>
                  <a:srgbClr val="302B70"/>
                </a:solidFill>
                <a:latin typeface="HK Grotesk Bold"/>
              </a:rPr>
              <a:t>Customer who live at </a:t>
            </a:r>
          </a:p>
          <a:p>
            <a:pPr algn="ctr">
              <a:lnSpc>
                <a:spcPts val="3600"/>
              </a:lnSpc>
            </a:pPr>
            <a:r>
              <a:rPr lang="en-US" sz="3000">
                <a:solidFill>
                  <a:srgbClr val="302B70"/>
                </a:solidFill>
                <a:latin typeface="HK Grotesk Bold"/>
              </a:rPr>
              <a:t>City Tier 2 and 3.</a:t>
            </a:r>
          </a:p>
        </p:txBody>
      </p:sp>
      <p:grpSp>
        <p:nvGrpSpPr>
          <p:cNvPr name="Group 19" id="19"/>
          <p:cNvGrpSpPr/>
          <p:nvPr/>
        </p:nvGrpSpPr>
        <p:grpSpPr>
          <a:xfrm rot="0">
            <a:off x="12732675" y="6005166"/>
            <a:ext cx="5545770" cy="1976122"/>
            <a:chOff x="0" y="0"/>
            <a:chExt cx="1460614" cy="520460"/>
          </a:xfrm>
        </p:grpSpPr>
        <p:sp>
          <p:nvSpPr>
            <p:cNvPr name="Freeform 20" id="20"/>
            <p:cNvSpPr/>
            <p:nvPr/>
          </p:nvSpPr>
          <p:spPr>
            <a:xfrm flipH="false" flipV="false" rot="0">
              <a:off x="0" y="0"/>
              <a:ext cx="1460614" cy="520460"/>
            </a:xfrm>
            <a:custGeom>
              <a:avLst/>
              <a:gdLst/>
              <a:ahLst/>
              <a:cxnLst/>
              <a:rect r="r" b="b" t="t" l="l"/>
              <a:pathLst>
                <a:path h="520460" w="1460614">
                  <a:moveTo>
                    <a:pt x="71196" y="0"/>
                  </a:moveTo>
                  <a:lnTo>
                    <a:pt x="1389418" y="0"/>
                  </a:lnTo>
                  <a:cubicBezTo>
                    <a:pt x="1408301" y="0"/>
                    <a:pt x="1426410" y="7501"/>
                    <a:pt x="1439761" y="20853"/>
                  </a:cubicBezTo>
                  <a:cubicBezTo>
                    <a:pt x="1453113" y="34205"/>
                    <a:pt x="1460614" y="52314"/>
                    <a:pt x="1460614" y="71196"/>
                  </a:cubicBezTo>
                  <a:lnTo>
                    <a:pt x="1460614" y="449264"/>
                  </a:lnTo>
                  <a:cubicBezTo>
                    <a:pt x="1460614" y="468146"/>
                    <a:pt x="1453113" y="486255"/>
                    <a:pt x="1439761" y="499607"/>
                  </a:cubicBezTo>
                  <a:cubicBezTo>
                    <a:pt x="1426410" y="512959"/>
                    <a:pt x="1408301" y="520460"/>
                    <a:pt x="1389418" y="520460"/>
                  </a:cubicBezTo>
                  <a:lnTo>
                    <a:pt x="71196" y="520460"/>
                  </a:lnTo>
                  <a:cubicBezTo>
                    <a:pt x="52314" y="520460"/>
                    <a:pt x="34205" y="512959"/>
                    <a:pt x="20853" y="499607"/>
                  </a:cubicBezTo>
                  <a:cubicBezTo>
                    <a:pt x="7501" y="486255"/>
                    <a:pt x="0" y="468146"/>
                    <a:pt x="0" y="449264"/>
                  </a:cubicBezTo>
                  <a:lnTo>
                    <a:pt x="0" y="71196"/>
                  </a:lnTo>
                  <a:cubicBezTo>
                    <a:pt x="0" y="52314"/>
                    <a:pt x="7501" y="34205"/>
                    <a:pt x="20853" y="20853"/>
                  </a:cubicBezTo>
                  <a:cubicBezTo>
                    <a:pt x="34205" y="7501"/>
                    <a:pt x="52314" y="0"/>
                    <a:pt x="71196" y="0"/>
                  </a:cubicBezTo>
                  <a:close/>
                </a:path>
              </a:pathLst>
            </a:custGeom>
            <a:solidFill>
              <a:srgbClr val="FCD16F"/>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22" id="22"/>
          <p:cNvSpPr txBox="true"/>
          <p:nvPr/>
        </p:nvSpPr>
        <p:spPr>
          <a:xfrm rot="0">
            <a:off x="12833437" y="6277208"/>
            <a:ext cx="5222557" cy="1057275"/>
          </a:xfrm>
          <a:prstGeom prst="rect">
            <a:avLst/>
          </a:prstGeom>
        </p:spPr>
        <p:txBody>
          <a:bodyPr anchor="t" rtlCol="false" tIns="0" lIns="0" bIns="0" rIns="0">
            <a:spAutoFit/>
          </a:bodyPr>
          <a:lstStyle/>
          <a:p>
            <a:pPr algn="ctr">
              <a:lnSpc>
                <a:spcPts val="4200"/>
              </a:lnSpc>
              <a:spcBef>
                <a:spcPct val="0"/>
              </a:spcBef>
            </a:pPr>
            <a:r>
              <a:rPr lang="en-US" sz="3000">
                <a:solidFill>
                  <a:srgbClr val="302B70"/>
                </a:solidFill>
                <a:latin typeface="HK Grotesk Bold"/>
              </a:rPr>
              <a:t>Customers with Executive and </a:t>
            </a:r>
          </a:p>
          <a:p>
            <a:pPr algn="ctr">
              <a:lnSpc>
                <a:spcPts val="4200"/>
              </a:lnSpc>
              <a:spcBef>
                <a:spcPct val="0"/>
              </a:spcBef>
            </a:pPr>
            <a:r>
              <a:rPr lang="en-US" sz="3000">
                <a:solidFill>
                  <a:srgbClr val="302B70"/>
                </a:solidFill>
                <a:latin typeface="HK Grotesk Bold"/>
              </a:rPr>
              <a:t>Senior Manager titles</a:t>
            </a:r>
          </a:p>
        </p:txBody>
      </p:sp>
      <p:grpSp>
        <p:nvGrpSpPr>
          <p:cNvPr name="Group 23" id="23"/>
          <p:cNvGrpSpPr/>
          <p:nvPr/>
        </p:nvGrpSpPr>
        <p:grpSpPr>
          <a:xfrm rot="0">
            <a:off x="2782440" y="8209888"/>
            <a:ext cx="5545770" cy="1976122"/>
            <a:chOff x="0" y="0"/>
            <a:chExt cx="1460614" cy="520460"/>
          </a:xfrm>
        </p:grpSpPr>
        <p:sp>
          <p:nvSpPr>
            <p:cNvPr name="Freeform 24" id="24"/>
            <p:cNvSpPr/>
            <p:nvPr/>
          </p:nvSpPr>
          <p:spPr>
            <a:xfrm flipH="false" flipV="false" rot="0">
              <a:off x="0" y="0"/>
              <a:ext cx="1460614" cy="520460"/>
            </a:xfrm>
            <a:custGeom>
              <a:avLst/>
              <a:gdLst/>
              <a:ahLst/>
              <a:cxnLst/>
              <a:rect r="r" b="b" t="t" l="l"/>
              <a:pathLst>
                <a:path h="520460" w="1460614">
                  <a:moveTo>
                    <a:pt x="71196" y="0"/>
                  </a:moveTo>
                  <a:lnTo>
                    <a:pt x="1389418" y="0"/>
                  </a:lnTo>
                  <a:cubicBezTo>
                    <a:pt x="1408301" y="0"/>
                    <a:pt x="1426410" y="7501"/>
                    <a:pt x="1439761" y="20853"/>
                  </a:cubicBezTo>
                  <a:cubicBezTo>
                    <a:pt x="1453113" y="34205"/>
                    <a:pt x="1460614" y="52314"/>
                    <a:pt x="1460614" y="71196"/>
                  </a:cubicBezTo>
                  <a:lnTo>
                    <a:pt x="1460614" y="449264"/>
                  </a:lnTo>
                  <a:cubicBezTo>
                    <a:pt x="1460614" y="468146"/>
                    <a:pt x="1453113" y="486255"/>
                    <a:pt x="1439761" y="499607"/>
                  </a:cubicBezTo>
                  <a:cubicBezTo>
                    <a:pt x="1426410" y="512959"/>
                    <a:pt x="1408301" y="520460"/>
                    <a:pt x="1389418" y="520460"/>
                  </a:cubicBezTo>
                  <a:lnTo>
                    <a:pt x="71196" y="520460"/>
                  </a:lnTo>
                  <a:cubicBezTo>
                    <a:pt x="52314" y="520460"/>
                    <a:pt x="34205" y="512959"/>
                    <a:pt x="20853" y="499607"/>
                  </a:cubicBezTo>
                  <a:cubicBezTo>
                    <a:pt x="7501" y="486255"/>
                    <a:pt x="0" y="468146"/>
                    <a:pt x="0" y="449264"/>
                  </a:cubicBezTo>
                  <a:lnTo>
                    <a:pt x="0" y="71196"/>
                  </a:lnTo>
                  <a:cubicBezTo>
                    <a:pt x="0" y="52314"/>
                    <a:pt x="7501" y="34205"/>
                    <a:pt x="20853" y="20853"/>
                  </a:cubicBezTo>
                  <a:cubicBezTo>
                    <a:pt x="34205" y="7501"/>
                    <a:pt x="52314" y="0"/>
                    <a:pt x="71196" y="0"/>
                  </a:cubicBezTo>
                  <a:close/>
                </a:path>
              </a:pathLst>
            </a:custGeom>
            <a:solidFill>
              <a:srgbClr val="FCD16F"/>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26" id="26"/>
          <p:cNvSpPr txBox="true"/>
          <p:nvPr/>
        </p:nvSpPr>
        <p:spPr>
          <a:xfrm rot="0">
            <a:off x="3048742" y="8963025"/>
            <a:ext cx="5013166" cy="523875"/>
          </a:xfrm>
          <a:prstGeom prst="rect">
            <a:avLst/>
          </a:prstGeom>
        </p:spPr>
        <p:txBody>
          <a:bodyPr anchor="t" rtlCol="false" tIns="0" lIns="0" bIns="0" rIns="0">
            <a:spAutoFit/>
          </a:bodyPr>
          <a:lstStyle/>
          <a:p>
            <a:pPr algn="ctr">
              <a:lnSpc>
                <a:spcPts val="4200"/>
              </a:lnSpc>
              <a:spcBef>
                <a:spcPct val="0"/>
              </a:spcBef>
            </a:pPr>
            <a:r>
              <a:rPr lang="en-US" sz="3000">
                <a:solidFill>
                  <a:srgbClr val="302B70"/>
                </a:solidFill>
                <a:latin typeface="HK Grotesk Bold"/>
              </a:rPr>
              <a:t>Get at least 5 times follow-up</a:t>
            </a:r>
          </a:p>
        </p:txBody>
      </p:sp>
      <p:grpSp>
        <p:nvGrpSpPr>
          <p:cNvPr name="Group 27" id="27"/>
          <p:cNvGrpSpPr/>
          <p:nvPr/>
        </p:nvGrpSpPr>
        <p:grpSpPr>
          <a:xfrm rot="0">
            <a:off x="9733649" y="8209888"/>
            <a:ext cx="5545770" cy="1976122"/>
            <a:chOff x="0" y="0"/>
            <a:chExt cx="1460614" cy="520460"/>
          </a:xfrm>
        </p:grpSpPr>
        <p:sp>
          <p:nvSpPr>
            <p:cNvPr name="Freeform 28" id="28"/>
            <p:cNvSpPr/>
            <p:nvPr/>
          </p:nvSpPr>
          <p:spPr>
            <a:xfrm flipH="false" flipV="false" rot="0">
              <a:off x="0" y="0"/>
              <a:ext cx="1460614" cy="520460"/>
            </a:xfrm>
            <a:custGeom>
              <a:avLst/>
              <a:gdLst/>
              <a:ahLst/>
              <a:cxnLst/>
              <a:rect r="r" b="b" t="t" l="l"/>
              <a:pathLst>
                <a:path h="520460" w="1460614">
                  <a:moveTo>
                    <a:pt x="71196" y="0"/>
                  </a:moveTo>
                  <a:lnTo>
                    <a:pt x="1389418" y="0"/>
                  </a:lnTo>
                  <a:cubicBezTo>
                    <a:pt x="1408301" y="0"/>
                    <a:pt x="1426410" y="7501"/>
                    <a:pt x="1439761" y="20853"/>
                  </a:cubicBezTo>
                  <a:cubicBezTo>
                    <a:pt x="1453113" y="34205"/>
                    <a:pt x="1460614" y="52314"/>
                    <a:pt x="1460614" y="71196"/>
                  </a:cubicBezTo>
                  <a:lnTo>
                    <a:pt x="1460614" y="449264"/>
                  </a:lnTo>
                  <a:cubicBezTo>
                    <a:pt x="1460614" y="468146"/>
                    <a:pt x="1453113" y="486255"/>
                    <a:pt x="1439761" y="499607"/>
                  </a:cubicBezTo>
                  <a:cubicBezTo>
                    <a:pt x="1426410" y="512959"/>
                    <a:pt x="1408301" y="520460"/>
                    <a:pt x="1389418" y="520460"/>
                  </a:cubicBezTo>
                  <a:lnTo>
                    <a:pt x="71196" y="520460"/>
                  </a:lnTo>
                  <a:cubicBezTo>
                    <a:pt x="52314" y="520460"/>
                    <a:pt x="34205" y="512959"/>
                    <a:pt x="20853" y="499607"/>
                  </a:cubicBezTo>
                  <a:cubicBezTo>
                    <a:pt x="7501" y="486255"/>
                    <a:pt x="0" y="468146"/>
                    <a:pt x="0" y="449264"/>
                  </a:cubicBezTo>
                  <a:lnTo>
                    <a:pt x="0" y="71196"/>
                  </a:lnTo>
                  <a:cubicBezTo>
                    <a:pt x="0" y="52314"/>
                    <a:pt x="7501" y="34205"/>
                    <a:pt x="20853" y="20853"/>
                  </a:cubicBezTo>
                  <a:cubicBezTo>
                    <a:pt x="34205" y="7501"/>
                    <a:pt x="52314" y="0"/>
                    <a:pt x="71196" y="0"/>
                  </a:cubicBezTo>
                  <a:close/>
                </a:path>
              </a:pathLst>
            </a:custGeom>
            <a:solidFill>
              <a:srgbClr val="FCD16F"/>
            </a:solidFill>
          </p:spPr>
        </p:sp>
        <p:sp>
          <p:nvSpPr>
            <p:cNvPr name="TextBox 29" id="29"/>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30" id="30"/>
          <p:cNvSpPr txBox="true"/>
          <p:nvPr/>
        </p:nvSpPr>
        <p:spPr>
          <a:xfrm rot="0">
            <a:off x="10556608" y="8963025"/>
            <a:ext cx="3899853" cy="523875"/>
          </a:xfrm>
          <a:prstGeom prst="rect">
            <a:avLst/>
          </a:prstGeom>
        </p:spPr>
        <p:txBody>
          <a:bodyPr anchor="t" rtlCol="false" tIns="0" lIns="0" bIns="0" rIns="0">
            <a:spAutoFit/>
          </a:bodyPr>
          <a:lstStyle/>
          <a:p>
            <a:pPr algn="ctr">
              <a:lnSpc>
                <a:spcPts val="4200"/>
              </a:lnSpc>
              <a:spcBef>
                <a:spcPct val="0"/>
              </a:spcBef>
            </a:pPr>
            <a:r>
              <a:rPr lang="en-US" sz="3000">
                <a:solidFill>
                  <a:srgbClr val="302B70"/>
                </a:solidFill>
                <a:latin typeface="HK Grotesk Bold"/>
              </a:rPr>
              <a:t>Age between 18 - 25yo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8B432"/>
        </a:solidFill>
      </p:bgPr>
    </p:bg>
    <p:spTree>
      <p:nvGrpSpPr>
        <p:cNvPr id="1" name=""/>
        <p:cNvGrpSpPr/>
        <p:nvPr/>
      </p:nvGrpSpPr>
      <p:grpSpPr>
        <a:xfrm>
          <a:off x="0" y="0"/>
          <a:ext cx="0" cy="0"/>
          <a:chOff x="0" y="0"/>
          <a:chExt cx="0" cy="0"/>
        </a:xfrm>
      </p:grpSpPr>
      <p:sp>
        <p:nvSpPr>
          <p:cNvPr name="AutoShape 2" id="2"/>
          <p:cNvSpPr/>
          <p:nvPr/>
        </p:nvSpPr>
        <p:spPr>
          <a:xfrm rot="0">
            <a:off x="0" y="5143500"/>
            <a:ext cx="18288000" cy="5143500"/>
          </a:xfrm>
          <a:prstGeom prst="rect">
            <a:avLst/>
          </a:prstGeom>
          <a:solidFill>
            <a:srgbClr val="F0F2F6"/>
          </a:solidFill>
        </p:spPr>
      </p:sp>
      <p:grpSp>
        <p:nvGrpSpPr>
          <p:cNvPr name="Group 3" id="3"/>
          <p:cNvGrpSpPr/>
          <p:nvPr/>
        </p:nvGrpSpPr>
        <p:grpSpPr>
          <a:xfrm rot="0">
            <a:off x="1028700" y="1028700"/>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7" id="7"/>
          <p:cNvSpPr/>
          <p:nvPr/>
        </p:nvSpPr>
        <p:spPr>
          <a:xfrm flipH="false" flipV="false" rot="0">
            <a:off x="12833437" y="1852071"/>
            <a:ext cx="4940663" cy="2775754"/>
          </a:xfrm>
          <a:custGeom>
            <a:avLst/>
            <a:gdLst/>
            <a:ahLst/>
            <a:cxnLst/>
            <a:rect r="r" b="b" t="t" l="l"/>
            <a:pathLst>
              <a:path h="2775754" w="4940663">
                <a:moveTo>
                  <a:pt x="0" y="0"/>
                </a:moveTo>
                <a:lnTo>
                  <a:pt x="4940663" y="0"/>
                </a:lnTo>
                <a:lnTo>
                  <a:pt x="4940663" y="2775754"/>
                </a:lnTo>
                <a:lnTo>
                  <a:pt x="0" y="2775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8" id="8"/>
          <p:cNvGraphicFramePr>
            <a:graphicFrameLocks noGrp="true"/>
          </p:cNvGraphicFramePr>
          <p:nvPr/>
        </p:nvGraphicFramePr>
        <p:xfrm>
          <a:off x="3819539" y="5638138"/>
          <a:ext cx="10085383" cy="4114800"/>
        </p:xfrm>
        <a:graphic>
          <a:graphicData uri="http://schemas.openxmlformats.org/drawingml/2006/table">
            <a:tbl>
              <a:tblPr/>
              <a:tblGrid>
                <a:gridCol w="3244102"/>
                <a:gridCol w="3325581"/>
                <a:gridCol w="3515700"/>
              </a:tblGrid>
              <a:tr h="1028700">
                <a:tc>
                  <a:txBody>
                    <a:bodyPr anchor="t" rtlCol="false"/>
                    <a:lstStyle/>
                    <a:p>
                      <a:pPr algn="ctr">
                        <a:lnSpc>
                          <a:spcPts val="196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079"/>
                        </a:lnSpc>
                        <a:defRPr/>
                      </a:pPr>
                      <a:r>
                        <a:rPr lang="en-US" sz="2199">
                          <a:solidFill>
                            <a:srgbClr val="000000"/>
                          </a:solidFill>
                          <a:latin typeface="Now Bold"/>
                        </a:rPr>
                        <a:t>Before Using Model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079"/>
                        </a:lnSpc>
                        <a:defRPr/>
                      </a:pPr>
                      <a:r>
                        <a:rPr lang="en-US" sz="2199">
                          <a:solidFill>
                            <a:srgbClr val="000000"/>
                          </a:solidFill>
                          <a:latin typeface="Now Bold"/>
                        </a:rPr>
                        <a:t>After Using Model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028700">
                <a:tc>
                  <a:txBody>
                    <a:bodyPr anchor="t" rtlCol="false"/>
                    <a:lstStyle/>
                    <a:p>
                      <a:pPr algn="ctr">
                        <a:lnSpc>
                          <a:spcPts val="3079"/>
                        </a:lnSpc>
                        <a:defRPr/>
                      </a:pPr>
                      <a:r>
                        <a:rPr lang="en-US" sz="2199">
                          <a:solidFill>
                            <a:srgbClr val="000000"/>
                          </a:solidFill>
                          <a:latin typeface="Now"/>
                        </a:rPr>
                        <a:t>Total Customer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950.0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140.0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028700">
                <a:tc>
                  <a:txBody>
                    <a:bodyPr anchor="t" rtlCol="false"/>
                    <a:lstStyle/>
                    <a:p>
                      <a:pPr algn="ctr">
                        <a:lnSpc>
                          <a:spcPts val="3079"/>
                        </a:lnSpc>
                        <a:defRPr/>
                      </a:pPr>
                      <a:r>
                        <a:rPr lang="en-US" sz="2199">
                          <a:solidFill>
                            <a:srgbClr val="000000"/>
                          </a:solidFill>
                          <a:latin typeface="Now"/>
                        </a:rPr>
                        <a:t>Targeted Customer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179.0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119.0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028700">
                <a:tc>
                  <a:txBody>
                    <a:bodyPr anchor="t" rtlCol="false"/>
                    <a:lstStyle/>
                    <a:p>
                      <a:pPr algn="ctr">
                        <a:lnSpc>
                          <a:spcPts val="3079"/>
                        </a:lnSpc>
                        <a:defRPr/>
                      </a:pPr>
                      <a:r>
                        <a:rPr lang="en-US" sz="2199">
                          <a:solidFill>
                            <a:srgbClr val="000000"/>
                          </a:solidFill>
                          <a:latin typeface="Now"/>
                        </a:rPr>
                        <a:t>Conversion Rate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18.8</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85.0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9" id="9"/>
          <p:cNvSpPr txBox="true"/>
          <p:nvPr/>
        </p:nvSpPr>
        <p:spPr>
          <a:xfrm rot="0">
            <a:off x="1028700" y="1632746"/>
            <a:ext cx="11477834" cy="2749609"/>
          </a:xfrm>
          <a:prstGeom prst="rect">
            <a:avLst/>
          </a:prstGeom>
        </p:spPr>
        <p:txBody>
          <a:bodyPr anchor="t" rtlCol="false" tIns="0" lIns="0" bIns="0" rIns="0">
            <a:spAutoFit/>
          </a:bodyPr>
          <a:lstStyle/>
          <a:p>
            <a:pPr>
              <a:lnSpc>
                <a:spcPts val="7200"/>
              </a:lnSpc>
            </a:pPr>
            <a:r>
              <a:rPr lang="en-US" sz="6000">
                <a:solidFill>
                  <a:srgbClr val="F0F2F6"/>
                </a:solidFill>
                <a:latin typeface="HK Grotesk Bold"/>
              </a:rPr>
              <a:t>Conversion Rate</a:t>
            </a:r>
          </a:p>
          <a:p>
            <a:pPr>
              <a:lnSpc>
                <a:spcPts val="7199"/>
              </a:lnSpc>
            </a:pPr>
            <a:r>
              <a:rPr lang="en-US" sz="5999">
                <a:solidFill>
                  <a:srgbClr val="F0F2F6"/>
                </a:solidFill>
                <a:latin typeface="HK Grotesk Bold"/>
              </a:rPr>
              <a:t>Without and With Model ?(Using Test Data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8B432"/>
        </a:solidFill>
      </p:bgPr>
    </p:bg>
    <p:spTree>
      <p:nvGrpSpPr>
        <p:cNvPr id="1" name=""/>
        <p:cNvGrpSpPr/>
        <p:nvPr/>
      </p:nvGrpSpPr>
      <p:grpSpPr>
        <a:xfrm>
          <a:off x="0" y="0"/>
          <a:ext cx="0" cy="0"/>
          <a:chOff x="0" y="0"/>
          <a:chExt cx="0" cy="0"/>
        </a:xfrm>
      </p:grpSpPr>
      <p:sp>
        <p:nvSpPr>
          <p:cNvPr name="AutoShape 2" id="2"/>
          <p:cNvSpPr/>
          <p:nvPr/>
        </p:nvSpPr>
        <p:spPr>
          <a:xfrm rot="0">
            <a:off x="0" y="3941345"/>
            <a:ext cx="18288000" cy="6345655"/>
          </a:xfrm>
          <a:prstGeom prst="rect">
            <a:avLst/>
          </a:prstGeom>
          <a:solidFill>
            <a:srgbClr val="F0F2F6"/>
          </a:solidFill>
        </p:spPr>
      </p:sp>
      <p:grpSp>
        <p:nvGrpSpPr>
          <p:cNvPr name="Group 3" id="3"/>
          <p:cNvGrpSpPr/>
          <p:nvPr/>
        </p:nvGrpSpPr>
        <p:grpSpPr>
          <a:xfrm rot="0">
            <a:off x="1028700" y="553274"/>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aphicFrame>
        <p:nvGraphicFramePr>
          <p:cNvPr name="Table 7" id="7"/>
          <p:cNvGraphicFramePr>
            <a:graphicFrameLocks noGrp="true"/>
          </p:cNvGraphicFramePr>
          <p:nvPr/>
        </p:nvGraphicFramePr>
        <p:xfrm>
          <a:off x="3180009" y="4066173"/>
          <a:ext cx="11927982" cy="6096000"/>
        </p:xfrm>
        <a:graphic>
          <a:graphicData uri="http://schemas.openxmlformats.org/drawingml/2006/table">
            <a:tbl>
              <a:tblPr/>
              <a:tblGrid>
                <a:gridCol w="3836799"/>
                <a:gridCol w="3933165"/>
                <a:gridCol w="4158018"/>
              </a:tblGrid>
              <a:tr h="1016000">
                <a:tc>
                  <a:txBody>
                    <a:bodyPr anchor="t" rtlCol="false"/>
                    <a:lstStyle/>
                    <a:p>
                      <a:pPr algn="ctr">
                        <a:lnSpc>
                          <a:spcPts val="1960"/>
                        </a:lnSpc>
                        <a:defRPr/>
                      </a:pP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079"/>
                        </a:lnSpc>
                        <a:defRPr/>
                      </a:pPr>
                      <a:r>
                        <a:rPr lang="en-US" sz="2199">
                          <a:solidFill>
                            <a:srgbClr val="000000"/>
                          </a:solidFill>
                          <a:latin typeface="Now Bold"/>
                        </a:rPr>
                        <a:t>Before Using Model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079"/>
                        </a:lnSpc>
                        <a:defRPr/>
                      </a:pPr>
                      <a:r>
                        <a:rPr lang="en-US" sz="2199">
                          <a:solidFill>
                            <a:srgbClr val="000000"/>
                          </a:solidFill>
                          <a:latin typeface="Now Bold"/>
                        </a:rPr>
                        <a:t>After Using Model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1016000">
                <a:tc>
                  <a:txBody>
                    <a:bodyPr anchor="t" rtlCol="false"/>
                    <a:lstStyle/>
                    <a:p>
                      <a:pPr algn="ctr">
                        <a:lnSpc>
                          <a:spcPts val="3079"/>
                        </a:lnSpc>
                        <a:defRPr/>
                      </a:pPr>
                      <a:r>
                        <a:rPr lang="en-US" sz="2199">
                          <a:solidFill>
                            <a:srgbClr val="000000"/>
                          </a:solidFill>
                          <a:latin typeface="Now"/>
                        </a:rPr>
                        <a:t>Targeted Customer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179</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119</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016000">
                <a:tc>
                  <a:txBody>
                    <a:bodyPr anchor="t" rtlCol="false"/>
                    <a:lstStyle/>
                    <a:p>
                      <a:pPr algn="ctr">
                        <a:lnSpc>
                          <a:spcPts val="3079"/>
                        </a:lnSpc>
                        <a:defRPr/>
                      </a:pPr>
                      <a:r>
                        <a:rPr lang="en-US" sz="2199">
                          <a:solidFill>
                            <a:srgbClr val="000000"/>
                          </a:solidFill>
                          <a:latin typeface="Now"/>
                        </a:rPr>
                        <a:t>All Cost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912.58</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912.58</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016000">
                <a:tc>
                  <a:txBody>
                    <a:bodyPr anchor="t" rtlCol="false"/>
                    <a:lstStyle/>
                    <a:p>
                      <a:pPr algn="ctr">
                        <a:lnSpc>
                          <a:spcPts val="3079"/>
                        </a:lnSpc>
                        <a:defRPr/>
                      </a:pPr>
                      <a:r>
                        <a:rPr lang="en-US" sz="2199">
                          <a:solidFill>
                            <a:srgbClr val="000000"/>
                          </a:solidFill>
                          <a:latin typeface="Now"/>
                        </a:rPr>
                        <a:t>Spending Cost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912.58</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157.1</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016000">
                <a:tc>
                  <a:txBody>
                    <a:bodyPr anchor="t" rtlCol="false"/>
                    <a:lstStyle/>
                    <a:p>
                      <a:pPr algn="ctr">
                        <a:lnSpc>
                          <a:spcPts val="3079"/>
                        </a:lnSpc>
                        <a:defRPr/>
                      </a:pPr>
                      <a:r>
                        <a:rPr lang="en-US" sz="2199">
                          <a:solidFill>
                            <a:srgbClr val="000000"/>
                          </a:solidFill>
                          <a:latin typeface="Now"/>
                        </a:rPr>
                        <a:t>Saving Cost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755.41</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1016000">
                <a:tc>
                  <a:txBody>
                    <a:bodyPr anchor="t" rtlCol="false"/>
                    <a:lstStyle/>
                    <a:p>
                      <a:pPr algn="ctr">
                        <a:lnSpc>
                          <a:spcPts val="3079"/>
                        </a:lnSpc>
                        <a:defRPr/>
                      </a:pPr>
                      <a:r>
                        <a:rPr lang="en-US" sz="2199">
                          <a:solidFill>
                            <a:srgbClr val="000000"/>
                          </a:solidFill>
                          <a:latin typeface="Now"/>
                        </a:rPr>
                        <a:t>% Saving Cost</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EBCD"/>
                    </a:solidFill>
                  </a:tcPr>
                </a:tc>
                <a:tc>
                  <a:txBody>
                    <a:bodyPr anchor="t" rtlCol="false"/>
                    <a:lstStyle/>
                    <a:p>
                      <a:pPr algn="ctr">
                        <a:lnSpc>
                          <a:spcPts val="3079"/>
                        </a:lnSpc>
                        <a:defRPr/>
                      </a:pPr>
                      <a:r>
                        <a:rPr lang="en-US" sz="2199">
                          <a:solidFill>
                            <a:srgbClr val="000000"/>
                          </a:solidFill>
                          <a:latin typeface="Now"/>
                        </a:rPr>
                        <a:t>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3079"/>
                        </a:lnSpc>
                        <a:defRPr/>
                      </a:pPr>
                      <a:r>
                        <a:rPr lang="en-US" sz="2199">
                          <a:solidFill>
                            <a:srgbClr val="000000"/>
                          </a:solidFill>
                          <a:latin typeface="Now"/>
                        </a:rPr>
                        <a:t>83</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Freeform 8" id="8"/>
          <p:cNvSpPr/>
          <p:nvPr/>
        </p:nvSpPr>
        <p:spPr>
          <a:xfrm flipH="false" flipV="false" rot="0">
            <a:off x="14478550" y="346282"/>
            <a:ext cx="3184767" cy="3237749"/>
          </a:xfrm>
          <a:custGeom>
            <a:avLst/>
            <a:gdLst/>
            <a:ahLst/>
            <a:cxnLst/>
            <a:rect r="r" b="b" t="t" l="l"/>
            <a:pathLst>
              <a:path h="3237749" w="3184767">
                <a:moveTo>
                  <a:pt x="0" y="0"/>
                </a:moveTo>
                <a:lnTo>
                  <a:pt x="3184767" y="0"/>
                </a:lnTo>
                <a:lnTo>
                  <a:pt x="3184767" y="3237748"/>
                </a:lnTo>
                <a:lnTo>
                  <a:pt x="0" y="32377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962905"/>
            <a:ext cx="11477834" cy="2714625"/>
          </a:xfrm>
          <a:prstGeom prst="rect">
            <a:avLst/>
          </a:prstGeom>
        </p:spPr>
        <p:txBody>
          <a:bodyPr anchor="t" rtlCol="false" tIns="0" lIns="0" bIns="0" rIns="0">
            <a:spAutoFit/>
          </a:bodyPr>
          <a:lstStyle/>
          <a:p>
            <a:pPr>
              <a:lnSpc>
                <a:spcPts val="7200"/>
              </a:lnSpc>
            </a:pPr>
            <a:r>
              <a:rPr lang="en-US" sz="6000">
                <a:solidFill>
                  <a:srgbClr val="F0F2F6"/>
                </a:solidFill>
                <a:latin typeface="HK Grotesk Bold"/>
              </a:rPr>
              <a:t>Marketing Cost</a:t>
            </a:r>
          </a:p>
          <a:p>
            <a:pPr>
              <a:lnSpc>
                <a:spcPts val="3599"/>
              </a:lnSpc>
            </a:pPr>
            <a:r>
              <a:rPr lang="en-US" sz="2999">
                <a:solidFill>
                  <a:srgbClr val="F0F2F6"/>
                </a:solidFill>
                <a:latin typeface="HK Grotesk Bold"/>
              </a:rPr>
              <a:t>Without and With Model ?(Using Test Data)  </a:t>
            </a:r>
          </a:p>
          <a:p>
            <a:pPr>
              <a:lnSpc>
                <a:spcPts val="3599"/>
              </a:lnSpc>
            </a:pPr>
          </a:p>
          <a:p>
            <a:pPr>
              <a:lnSpc>
                <a:spcPts val="3599"/>
              </a:lnSpc>
            </a:pPr>
          </a:p>
          <a:p>
            <a:pPr>
              <a:lnSpc>
                <a:spcPts val="3599"/>
              </a:lnSpc>
            </a:pPr>
            <a:r>
              <a:rPr lang="en-US" sz="2999">
                <a:solidFill>
                  <a:srgbClr val="F0F2F6"/>
                </a:solidFill>
                <a:latin typeface="HK Grotesk Bold"/>
              </a:rPr>
              <a:t>*Assuming the cost is 3 USD per minute, to call a customer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BB230"/>
        </a:solidFill>
      </p:bgPr>
    </p:bg>
    <p:spTree>
      <p:nvGrpSpPr>
        <p:cNvPr id="1" name=""/>
        <p:cNvGrpSpPr/>
        <p:nvPr/>
      </p:nvGrpSpPr>
      <p:grpSpPr>
        <a:xfrm>
          <a:off x="0" y="0"/>
          <a:ext cx="0" cy="0"/>
          <a:chOff x="0" y="0"/>
          <a:chExt cx="0" cy="0"/>
        </a:xfrm>
      </p:grpSpPr>
      <p:sp>
        <p:nvSpPr>
          <p:cNvPr name="TextBox 2" id="2"/>
          <p:cNvSpPr txBox="true"/>
          <p:nvPr/>
        </p:nvSpPr>
        <p:spPr>
          <a:xfrm rot="0">
            <a:off x="354002" y="3476121"/>
            <a:ext cx="17579996" cy="5942786"/>
          </a:xfrm>
          <a:prstGeom prst="rect">
            <a:avLst/>
          </a:prstGeom>
        </p:spPr>
        <p:txBody>
          <a:bodyPr anchor="t" rtlCol="false" tIns="0" lIns="0" bIns="0" rIns="0">
            <a:spAutoFit/>
          </a:bodyPr>
          <a:lstStyle/>
          <a:p>
            <a:pPr algn="ctr">
              <a:lnSpc>
                <a:spcPts val="3633"/>
              </a:lnSpc>
              <a:spcBef>
                <a:spcPct val="0"/>
              </a:spcBef>
            </a:pPr>
            <a:r>
              <a:rPr lang="en-US" sz="2595">
                <a:solidFill>
                  <a:srgbClr val="FFFFFF"/>
                </a:solidFill>
                <a:latin typeface="Now Bold"/>
              </a:rPr>
              <a:t>1. We recommend the Marketing Team to make more offers on</a:t>
            </a:r>
          </a:p>
          <a:p>
            <a:pPr algn="ctr">
              <a:lnSpc>
                <a:spcPts val="3633"/>
              </a:lnSpc>
              <a:spcBef>
                <a:spcPct val="0"/>
              </a:spcBef>
            </a:pPr>
            <a:r>
              <a:rPr lang="en-US" sz="2595">
                <a:solidFill>
                  <a:srgbClr val="FFFFFF"/>
                </a:solidFill>
                <a:latin typeface="Now Bold"/>
              </a:rPr>
              <a:t>on Basic and Deluxe Products to customers.</a:t>
            </a:r>
          </a:p>
          <a:p>
            <a:pPr algn="ctr">
              <a:lnSpc>
                <a:spcPts val="3633"/>
              </a:lnSpc>
              <a:spcBef>
                <a:spcPct val="0"/>
              </a:spcBef>
            </a:pPr>
            <a:r>
              <a:rPr lang="en-US" sz="2595">
                <a:solidFill>
                  <a:srgbClr val="FFFFFF"/>
                </a:solidFill>
                <a:latin typeface="Now Bold"/>
              </a:rPr>
              <a:t>2. Prioritise the Single age group with Teenage Age (18-25 years old) with a field duration under 20 minutes.</a:t>
            </a:r>
          </a:p>
          <a:p>
            <a:pPr algn="ctr">
              <a:lnSpc>
                <a:spcPts val="3633"/>
              </a:lnSpc>
              <a:spcBef>
                <a:spcPct val="0"/>
              </a:spcBef>
            </a:pPr>
            <a:r>
              <a:rPr lang="en-US" sz="2595">
                <a:solidFill>
                  <a:srgbClr val="FFFFFF"/>
                </a:solidFill>
                <a:latin typeface="Now Bold"/>
              </a:rPr>
              <a:t>3. Doing a marketing strategy with a max. call duration of 20 minutes, will</a:t>
            </a:r>
          </a:p>
          <a:p>
            <a:pPr algn="ctr">
              <a:lnSpc>
                <a:spcPts val="3633"/>
              </a:lnSpc>
              <a:spcBef>
                <a:spcPct val="0"/>
              </a:spcBef>
            </a:pPr>
            <a:r>
              <a:rPr lang="en-US" sz="2595">
                <a:solidFill>
                  <a:srgbClr val="FFFFFF"/>
                </a:solidFill>
                <a:latin typeface="Now Bold"/>
              </a:rPr>
              <a:t>have a greater chance for customers to take the product offered. With a more effective and concise way of offering.</a:t>
            </a:r>
          </a:p>
          <a:p>
            <a:pPr algn="ctr">
              <a:lnSpc>
                <a:spcPts val="3633"/>
              </a:lnSpc>
              <a:spcBef>
                <a:spcPct val="0"/>
              </a:spcBef>
            </a:pPr>
            <a:r>
              <a:rPr lang="en-US" sz="2595">
                <a:solidFill>
                  <a:srgbClr val="FFFFFF"/>
                </a:solidFill>
                <a:latin typeface="Now Bold"/>
              </a:rPr>
              <a:t>4. Providing coupons or additional discounts to customers who are already</a:t>
            </a:r>
          </a:p>
          <a:p>
            <a:pPr algn="ctr">
              <a:lnSpc>
                <a:spcPts val="3633"/>
              </a:lnSpc>
              <a:spcBef>
                <a:spcPct val="0"/>
              </a:spcBef>
            </a:pPr>
            <a:r>
              <a:rPr lang="en-US" sz="2595">
                <a:solidFill>
                  <a:srgbClr val="FFFFFF"/>
                </a:solidFill>
                <a:latin typeface="Now Bold"/>
              </a:rPr>
              <a:t>provide additional coupons or discounts to customers who are married, to increase the number of customers who buy holiday packages from the</a:t>
            </a:r>
          </a:p>
          <a:p>
            <a:pPr algn="ctr">
              <a:lnSpc>
                <a:spcPts val="3633"/>
              </a:lnSpc>
              <a:spcBef>
                <a:spcPct val="0"/>
              </a:spcBef>
            </a:pPr>
            <a:r>
              <a:rPr lang="en-US" sz="2595">
                <a:solidFill>
                  <a:srgbClr val="FFFFFF"/>
                </a:solidFill>
                <a:latin typeface="Now Bold"/>
              </a:rPr>
              <a:t>from that group.</a:t>
            </a:r>
          </a:p>
          <a:p>
            <a:pPr algn="ctr">
              <a:lnSpc>
                <a:spcPts val="3633"/>
              </a:lnSpc>
              <a:spcBef>
                <a:spcPct val="0"/>
              </a:spcBef>
            </a:pPr>
            <a:r>
              <a:rPr lang="en-US" sz="2595">
                <a:solidFill>
                  <a:srgbClr val="FFFFFF"/>
                </a:solidFill>
                <a:latin typeface="Now Bold"/>
              </a:rPr>
              <a:t>5. The company's marketing team should offer packages based on the customer's monthly income and job title.</a:t>
            </a:r>
          </a:p>
        </p:txBody>
      </p:sp>
      <p:sp>
        <p:nvSpPr>
          <p:cNvPr name="Freeform 3" id="3"/>
          <p:cNvSpPr/>
          <p:nvPr/>
        </p:nvSpPr>
        <p:spPr>
          <a:xfrm flipH="false" flipV="false" rot="0">
            <a:off x="14575552" y="0"/>
            <a:ext cx="3513999" cy="3533271"/>
          </a:xfrm>
          <a:custGeom>
            <a:avLst/>
            <a:gdLst/>
            <a:ahLst/>
            <a:cxnLst/>
            <a:rect r="r" b="b" t="t" l="l"/>
            <a:pathLst>
              <a:path h="3533271" w="3513999">
                <a:moveTo>
                  <a:pt x="0" y="0"/>
                </a:moveTo>
                <a:lnTo>
                  <a:pt x="3513999" y="0"/>
                </a:lnTo>
                <a:lnTo>
                  <a:pt x="3513999" y="3533271"/>
                </a:lnTo>
                <a:lnTo>
                  <a:pt x="0" y="3533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15108" y="223585"/>
            <a:ext cx="1407874" cy="1407874"/>
            <a:chOff x="0" y="0"/>
            <a:chExt cx="370798" cy="370798"/>
          </a:xfrm>
        </p:grpSpPr>
        <p:sp>
          <p:nvSpPr>
            <p:cNvPr name="Freeform 5" id="5"/>
            <p:cNvSpPr/>
            <p:nvPr/>
          </p:nvSpPr>
          <p:spPr>
            <a:xfrm flipH="false" flipV="false" rot="0">
              <a:off x="0" y="0"/>
              <a:ext cx="370798" cy="370798"/>
            </a:xfrm>
            <a:custGeom>
              <a:avLst/>
              <a:gdLst/>
              <a:ahLst/>
              <a:cxnLst/>
              <a:rect r="r" b="b" t="t" l="l"/>
              <a:pathLst>
                <a:path h="370798" w="370798">
                  <a:moveTo>
                    <a:pt x="0" y="0"/>
                  </a:moveTo>
                  <a:lnTo>
                    <a:pt x="370798" y="0"/>
                  </a:lnTo>
                  <a:lnTo>
                    <a:pt x="370798" y="370798"/>
                  </a:lnTo>
                  <a:lnTo>
                    <a:pt x="0" y="370798"/>
                  </a:lnTo>
                  <a:close/>
                </a:path>
              </a:pathLst>
            </a:custGeom>
            <a:solidFill>
              <a:srgbClr val="D76754"/>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1219045" y="686768"/>
            <a:ext cx="13124377" cy="1874048"/>
            <a:chOff x="0" y="0"/>
            <a:chExt cx="3456626" cy="493576"/>
          </a:xfrm>
        </p:grpSpPr>
        <p:sp>
          <p:nvSpPr>
            <p:cNvPr name="Freeform 8" id="8"/>
            <p:cNvSpPr/>
            <p:nvPr/>
          </p:nvSpPr>
          <p:spPr>
            <a:xfrm flipH="false" flipV="false" rot="0">
              <a:off x="0" y="0"/>
              <a:ext cx="3456626" cy="493576"/>
            </a:xfrm>
            <a:custGeom>
              <a:avLst/>
              <a:gdLst/>
              <a:ahLst/>
              <a:cxnLst/>
              <a:rect r="r" b="b" t="t" l="l"/>
              <a:pathLst>
                <a:path h="493576" w="3456626">
                  <a:moveTo>
                    <a:pt x="0" y="0"/>
                  </a:moveTo>
                  <a:lnTo>
                    <a:pt x="3456626" y="0"/>
                  </a:lnTo>
                  <a:lnTo>
                    <a:pt x="3456626" y="493576"/>
                  </a:lnTo>
                  <a:lnTo>
                    <a:pt x="0" y="493576"/>
                  </a:lnTo>
                  <a:close/>
                </a:path>
              </a:pathLst>
            </a:custGeom>
            <a:solidFill>
              <a:srgbClr val="D76754"/>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219045" y="1149130"/>
            <a:ext cx="13124377" cy="854075"/>
          </a:xfrm>
          <a:prstGeom prst="rect">
            <a:avLst/>
          </a:prstGeom>
        </p:spPr>
        <p:txBody>
          <a:bodyPr anchor="t" rtlCol="false" tIns="0" lIns="0" bIns="0" rIns="0">
            <a:spAutoFit/>
          </a:bodyPr>
          <a:lstStyle/>
          <a:p>
            <a:pPr algn="ctr">
              <a:lnSpc>
                <a:spcPts val="7000"/>
              </a:lnSpc>
              <a:spcBef>
                <a:spcPct val="0"/>
              </a:spcBef>
            </a:pPr>
            <a:r>
              <a:rPr lang="en-US" sz="5000">
                <a:solidFill>
                  <a:srgbClr val="FFC857"/>
                </a:solidFill>
                <a:latin typeface="Now Bold"/>
              </a:rPr>
              <a:t>Business Recomendation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BB230"/>
        </a:solidFill>
      </p:bgPr>
    </p:bg>
    <p:spTree>
      <p:nvGrpSpPr>
        <p:cNvPr id="1" name=""/>
        <p:cNvGrpSpPr/>
        <p:nvPr/>
      </p:nvGrpSpPr>
      <p:grpSpPr>
        <a:xfrm>
          <a:off x="0" y="0"/>
          <a:ext cx="0" cy="0"/>
          <a:chOff x="0" y="0"/>
          <a:chExt cx="0" cy="0"/>
        </a:xfrm>
      </p:grpSpPr>
      <p:sp>
        <p:nvSpPr>
          <p:cNvPr name="Freeform 2" id="2"/>
          <p:cNvSpPr/>
          <p:nvPr/>
        </p:nvSpPr>
        <p:spPr>
          <a:xfrm flipH="false" flipV="false" rot="0">
            <a:off x="1643656" y="351755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14607" y="3583178"/>
            <a:ext cx="1928834" cy="1588877"/>
          </a:xfrm>
          <a:custGeom>
            <a:avLst/>
            <a:gdLst/>
            <a:ahLst/>
            <a:cxnLst/>
            <a:rect r="r" b="b" t="t" l="l"/>
            <a:pathLst>
              <a:path h="1588877" w="1928834">
                <a:moveTo>
                  <a:pt x="0" y="0"/>
                </a:moveTo>
                <a:lnTo>
                  <a:pt x="1928835" y="0"/>
                </a:lnTo>
                <a:lnTo>
                  <a:pt x="1928835" y="1588877"/>
                </a:lnTo>
                <a:lnTo>
                  <a:pt x="0" y="1588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35697" y="5375821"/>
            <a:ext cx="1838409" cy="1664596"/>
          </a:xfrm>
          <a:custGeom>
            <a:avLst/>
            <a:gdLst/>
            <a:ahLst/>
            <a:cxnLst/>
            <a:rect r="r" b="b" t="t" l="l"/>
            <a:pathLst>
              <a:path h="1664596" w="1838409">
                <a:moveTo>
                  <a:pt x="0" y="0"/>
                </a:moveTo>
                <a:lnTo>
                  <a:pt x="1838409" y="0"/>
                </a:lnTo>
                <a:lnTo>
                  <a:pt x="1838409" y="1664596"/>
                </a:lnTo>
                <a:lnTo>
                  <a:pt x="0" y="1664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966544" y="-1028700"/>
            <a:ext cx="1110996" cy="4114800"/>
          </a:xfrm>
          <a:custGeom>
            <a:avLst/>
            <a:gdLst/>
            <a:ahLst/>
            <a:cxnLst/>
            <a:rect r="r" b="b" t="t" l="l"/>
            <a:pathLst>
              <a:path h="4114800" w="1110996">
                <a:moveTo>
                  <a:pt x="0" y="0"/>
                </a:moveTo>
                <a:lnTo>
                  <a:pt x="1110996" y="0"/>
                </a:lnTo>
                <a:lnTo>
                  <a:pt x="111099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43656" y="7632353"/>
            <a:ext cx="4078369" cy="2654647"/>
          </a:xfrm>
          <a:custGeom>
            <a:avLst/>
            <a:gdLst/>
            <a:ahLst/>
            <a:cxnLst/>
            <a:rect r="r" b="b" t="t" l="l"/>
            <a:pathLst>
              <a:path h="2654647" w="4078369">
                <a:moveTo>
                  <a:pt x="0" y="0"/>
                </a:moveTo>
                <a:lnTo>
                  <a:pt x="4078369" y="0"/>
                </a:lnTo>
                <a:lnTo>
                  <a:pt x="4078369" y="2654647"/>
                </a:lnTo>
                <a:lnTo>
                  <a:pt x="0" y="2654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6811417" y="1347221"/>
            <a:ext cx="9178826" cy="1302386"/>
          </a:xfrm>
          <a:prstGeom prst="rect">
            <a:avLst/>
          </a:prstGeom>
        </p:spPr>
        <p:txBody>
          <a:bodyPr anchor="t" rtlCol="false" tIns="0" lIns="0" bIns="0" rIns="0">
            <a:spAutoFit/>
          </a:bodyPr>
          <a:lstStyle/>
          <a:p>
            <a:pPr algn="ctr">
              <a:lnSpc>
                <a:spcPts val="10639"/>
              </a:lnSpc>
              <a:spcBef>
                <a:spcPct val="0"/>
              </a:spcBef>
            </a:pPr>
            <a:r>
              <a:rPr lang="en-US" sz="7599">
                <a:solidFill>
                  <a:srgbClr val="09262C"/>
                </a:solidFill>
                <a:latin typeface="Now Bold"/>
              </a:rPr>
              <a:t>Project Conclusion</a:t>
            </a:r>
          </a:p>
        </p:txBody>
      </p:sp>
      <p:sp>
        <p:nvSpPr>
          <p:cNvPr name="TextBox 8" id="8"/>
          <p:cNvSpPr txBox="true"/>
          <p:nvPr/>
        </p:nvSpPr>
        <p:spPr>
          <a:xfrm rot="0">
            <a:off x="10389368" y="3990266"/>
            <a:ext cx="4097685"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w Bold"/>
              </a:rPr>
              <a:t>CVR up to  85 %</a:t>
            </a:r>
          </a:p>
        </p:txBody>
      </p:sp>
      <p:sp>
        <p:nvSpPr>
          <p:cNvPr name="TextBox 9" id="9"/>
          <p:cNvSpPr txBox="true"/>
          <p:nvPr/>
        </p:nvSpPr>
        <p:spPr>
          <a:xfrm rot="0">
            <a:off x="9533117" y="5820769"/>
            <a:ext cx="5632847" cy="6889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Now Bold"/>
              </a:rPr>
              <a:t>Saving cost up to 83%</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7D69C"/>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4012969"/>
            <a:ext cx="7315200" cy="2261062"/>
          </a:xfrm>
          <a:custGeom>
            <a:avLst/>
            <a:gdLst/>
            <a:ahLst/>
            <a:cxnLst/>
            <a:rect r="r" b="b" t="t" l="l"/>
            <a:pathLst>
              <a:path h="2261062" w="7315200">
                <a:moveTo>
                  <a:pt x="0" y="0"/>
                </a:moveTo>
                <a:lnTo>
                  <a:pt x="7315200" y="0"/>
                </a:lnTo>
                <a:lnTo>
                  <a:pt x="7315200" y="2261062"/>
                </a:lnTo>
                <a:lnTo>
                  <a:pt x="0" y="2261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42086" y="3613301"/>
            <a:ext cx="3870011" cy="3870011"/>
            <a:chOff x="0" y="0"/>
            <a:chExt cx="5160015" cy="5160015"/>
          </a:xfrm>
        </p:grpSpPr>
        <p:grpSp>
          <p:nvGrpSpPr>
            <p:cNvPr name="Group 3" id="3"/>
            <p:cNvGrpSpPr>
              <a:grpSpLocks noChangeAspect="true"/>
            </p:cNvGrpSpPr>
            <p:nvPr/>
          </p:nvGrpSpPr>
          <p:grpSpPr>
            <a:xfrm rot="0">
              <a:off x="0" y="0"/>
              <a:ext cx="5160015" cy="5160015"/>
              <a:chOff x="0" y="0"/>
              <a:chExt cx="2540000" cy="2540000"/>
            </a:xfrm>
          </p:grpSpPr>
          <p:sp>
            <p:nvSpPr>
              <p:cNvPr name="Freeform 4" id="4"/>
              <p:cNvSpPr/>
              <p:nvPr/>
            </p:nvSpPr>
            <p:spPr>
              <a:xfrm flipH="false" flipV="false" rot="0">
                <a:off x="-119225" y="0"/>
                <a:ext cx="2765522" cy="2652692"/>
              </a:xfrm>
              <a:custGeom>
                <a:avLst/>
                <a:gdLst/>
                <a:ahLst/>
                <a:cxnLst/>
                <a:rect r="r" b="b" t="t" l="l"/>
                <a:pathLst>
                  <a:path h="2652692" w="2765522">
                    <a:moveTo>
                      <a:pt x="1389225" y="0"/>
                    </a:moveTo>
                    <a:lnTo>
                      <a:pt x="1389225" y="0"/>
                    </a:lnTo>
                    <a:cubicBezTo>
                      <a:pt x="1960051" y="0"/>
                      <a:pt x="2460741" y="380845"/>
                      <a:pt x="2613131" y="930953"/>
                    </a:cubicBezTo>
                    <a:cubicBezTo>
                      <a:pt x="2765523" y="1481061"/>
                      <a:pt x="2532167" y="2065252"/>
                      <a:pt x="2042708" y="2358972"/>
                    </a:cubicBezTo>
                    <a:cubicBezTo>
                      <a:pt x="1553249" y="2652692"/>
                      <a:pt x="927963" y="2583765"/>
                      <a:pt x="514234" y="2190484"/>
                    </a:cubicBezTo>
                    <a:cubicBezTo>
                      <a:pt x="100505" y="1797202"/>
                      <a:pt x="0" y="1176209"/>
                      <a:pt x="268556" y="672504"/>
                    </a:cubicBezTo>
                    <a:lnTo>
                      <a:pt x="1389225" y="1270000"/>
                    </a:lnTo>
                    <a:close/>
                  </a:path>
                </a:pathLst>
              </a:custGeom>
              <a:solidFill>
                <a:srgbClr val="6CE5E8"/>
              </a:solidFill>
            </p:spPr>
          </p:sp>
          <p:sp>
            <p:nvSpPr>
              <p:cNvPr name="Freeform 5" id="5"/>
              <p:cNvSpPr/>
              <p:nvPr/>
            </p:nvSpPr>
            <p:spPr>
              <a:xfrm flipH="false" flipV="false" rot="0">
                <a:off x="120870" y="0"/>
                <a:ext cx="1149130" cy="1270000"/>
              </a:xfrm>
              <a:custGeom>
                <a:avLst/>
                <a:gdLst/>
                <a:ahLst/>
                <a:cxnLst/>
                <a:rect r="r" b="b" t="t" l="l"/>
                <a:pathLst>
                  <a:path h="1270000" w="1149130">
                    <a:moveTo>
                      <a:pt x="0" y="729260"/>
                    </a:moveTo>
                    <a:cubicBezTo>
                      <a:pt x="209446" y="284164"/>
                      <a:pt x="657090" y="49"/>
                      <a:pt x="1149003" y="0"/>
                    </a:cubicBezTo>
                    <a:lnTo>
                      <a:pt x="1149130" y="1270000"/>
                    </a:lnTo>
                    <a:close/>
                  </a:path>
                </a:pathLst>
              </a:custGeom>
              <a:solidFill>
                <a:srgbClr val="41B8D5"/>
              </a:solidFill>
            </p:spPr>
          </p:sp>
        </p:grpSp>
      </p:grpSp>
      <p:sp>
        <p:nvSpPr>
          <p:cNvPr name="Freeform 6" id="6"/>
          <p:cNvSpPr/>
          <p:nvPr/>
        </p:nvSpPr>
        <p:spPr>
          <a:xfrm flipH="false" flipV="false" rot="0">
            <a:off x="10333150" y="3554574"/>
            <a:ext cx="4981739" cy="3928739"/>
          </a:xfrm>
          <a:custGeom>
            <a:avLst/>
            <a:gdLst/>
            <a:ahLst/>
            <a:cxnLst/>
            <a:rect r="r" b="b" t="t" l="l"/>
            <a:pathLst>
              <a:path h="3928739" w="4981739">
                <a:moveTo>
                  <a:pt x="0" y="0"/>
                </a:moveTo>
                <a:lnTo>
                  <a:pt x="4981740" y="0"/>
                </a:lnTo>
                <a:lnTo>
                  <a:pt x="4981740" y="3928738"/>
                </a:lnTo>
                <a:lnTo>
                  <a:pt x="0" y="3928738"/>
                </a:lnTo>
                <a:lnTo>
                  <a:pt x="0" y="0"/>
                </a:lnTo>
                <a:close/>
              </a:path>
            </a:pathLst>
          </a:custGeom>
          <a:blipFill>
            <a:blip r:embed="rId2"/>
            <a:stretch>
              <a:fillRect l="0" t="0" r="0" b="0"/>
            </a:stretch>
          </a:blipFill>
        </p:spPr>
      </p:sp>
      <p:grpSp>
        <p:nvGrpSpPr>
          <p:cNvPr name="Group 7" id="7"/>
          <p:cNvGrpSpPr/>
          <p:nvPr/>
        </p:nvGrpSpPr>
        <p:grpSpPr>
          <a:xfrm rot="0">
            <a:off x="1028700" y="818727"/>
            <a:ext cx="10944405" cy="1619825"/>
            <a:chOff x="0" y="0"/>
            <a:chExt cx="14592540" cy="2159767"/>
          </a:xfrm>
        </p:grpSpPr>
        <p:sp>
          <p:nvSpPr>
            <p:cNvPr name="TextBox 8" id="8"/>
            <p:cNvSpPr txBox="true"/>
            <p:nvPr/>
          </p:nvSpPr>
          <p:spPr>
            <a:xfrm rot="0">
              <a:off x="0" y="-142875"/>
              <a:ext cx="14592540" cy="1556808"/>
            </a:xfrm>
            <a:prstGeom prst="rect">
              <a:avLst/>
            </a:prstGeom>
          </p:spPr>
          <p:txBody>
            <a:bodyPr anchor="t" rtlCol="false" tIns="0" lIns="0" bIns="0" rIns="0">
              <a:spAutoFit/>
            </a:bodyPr>
            <a:lstStyle/>
            <a:p>
              <a:pPr>
                <a:lnSpc>
                  <a:spcPts val="9799"/>
                </a:lnSpc>
                <a:spcBef>
                  <a:spcPct val="0"/>
                </a:spcBef>
              </a:pPr>
              <a:r>
                <a:rPr lang="en-US" sz="6999">
                  <a:solidFill>
                    <a:srgbClr val="09427D"/>
                  </a:solidFill>
                  <a:latin typeface="Now Bold"/>
                </a:rPr>
                <a:t>What is </a:t>
              </a:r>
              <a:r>
                <a:rPr lang="en-US" sz="6999">
                  <a:solidFill>
                    <a:srgbClr val="F29961"/>
                  </a:solidFill>
                  <a:latin typeface="Now Bold"/>
                </a:rPr>
                <a:t>the Problem?</a:t>
              </a:r>
            </a:p>
          </p:txBody>
        </p:sp>
        <p:sp>
          <p:nvSpPr>
            <p:cNvPr name="TextBox 9" id="9"/>
            <p:cNvSpPr txBox="true"/>
            <p:nvPr/>
          </p:nvSpPr>
          <p:spPr>
            <a:xfrm rot="0">
              <a:off x="0" y="1696330"/>
              <a:ext cx="14592540" cy="463437"/>
            </a:xfrm>
            <a:prstGeom prst="rect">
              <a:avLst/>
            </a:prstGeom>
          </p:spPr>
          <p:txBody>
            <a:bodyPr anchor="t" rtlCol="false" tIns="0" lIns="0" bIns="0" rIns="0">
              <a:spAutoFit/>
            </a:bodyPr>
            <a:lstStyle/>
            <a:p>
              <a:pPr>
                <a:lnSpc>
                  <a:spcPts val="2940"/>
                </a:lnSpc>
                <a:spcBef>
                  <a:spcPct val="0"/>
                </a:spcBef>
              </a:pPr>
            </a:p>
          </p:txBody>
        </p:sp>
      </p:grpSp>
      <p:sp>
        <p:nvSpPr>
          <p:cNvPr name="TextBox 10" id="10"/>
          <p:cNvSpPr txBox="true"/>
          <p:nvPr/>
        </p:nvSpPr>
        <p:spPr>
          <a:xfrm rot="0">
            <a:off x="14103897" y="790152"/>
            <a:ext cx="3927439" cy="240611"/>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AVENGERS ON HOLIDAY KELOMPOK 6</a:t>
            </a:r>
          </a:p>
        </p:txBody>
      </p:sp>
      <p:grpSp>
        <p:nvGrpSpPr>
          <p:cNvPr name="Group 11" id="11"/>
          <p:cNvGrpSpPr/>
          <p:nvPr/>
        </p:nvGrpSpPr>
        <p:grpSpPr>
          <a:xfrm rot="0">
            <a:off x="3744896" y="4059247"/>
            <a:ext cx="1566578" cy="1270023"/>
            <a:chOff x="0" y="0"/>
            <a:chExt cx="2088771" cy="1693364"/>
          </a:xfrm>
        </p:grpSpPr>
        <p:sp>
          <p:nvSpPr>
            <p:cNvPr name="TextBox 12" id="12"/>
            <p:cNvSpPr txBox="true"/>
            <p:nvPr/>
          </p:nvSpPr>
          <p:spPr>
            <a:xfrm rot="0">
              <a:off x="0" y="-47625"/>
              <a:ext cx="2088771" cy="1129866"/>
            </a:xfrm>
            <a:prstGeom prst="rect">
              <a:avLst/>
            </a:prstGeom>
          </p:spPr>
          <p:txBody>
            <a:bodyPr anchor="t" rtlCol="false" tIns="0" lIns="0" bIns="0" rIns="0">
              <a:spAutoFit/>
            </a:bodyPr>
            <a:lstStyle/>
            <a:p>
              <a:pPr algn="ctr">
                <a:lnSpc>
                  <a:spcPts val="3441"/>
                </a:lnSpc>
              </a:pPr>
              <a:r>
                <a:rPr lang="en-US" sz="2458">
                  <a:solidFill>
                    <a:srgbClr val="09427D"/>
                  </a:solidFill>
                  <a:latin typeface="Now Bold"/>
                </a:rPr>
                <a:t>Taken</a:t>
              </a:r>
            </a:p>
            <a:p>
              <a:pPr algn="ctr">
                <a:lnSpc>
                  <a:spcPts val="3441"/>
                </a:lnSpc>
                <a:spcBef>
                  <a:spcPct val="0"/>
                </a:spcBef>
              </a:pPr>
              <a:r>
                <a:rPr lang="en-US" sz="2458">
                  <a:solidFill>
                    <a:srgbClr val="09427D"/>
                  </a:solidFill>
                  <a:latin typeface="Now Bold"/>
                </a:rPr>
                <a:t>18%</a:t>
              </a:r>
            </a:p>
          </p:txBody>
        </p:sp>
        <p:sp>
          <p:nvSpPr>
            <p:cNvPr name="TextBox 13" id="13"/>
            <p:cNvSpPr txBox="true"/>
            <p:nvPr/>
          </p:nvSpPr>
          <p:spPr>
            <a:xfrm rot="0">
              <a:off x="0" y="1314555"/>
              <a:ext cx="2088771" cy="378809"/>
            </a:xfrm>
            <a:prstGeom prst="rect">
              <a:avLst/>
            </a:prstGeom>
          </p:spPr>
          <p:txBody>
            <a:bodyPr anchor="t" rtlCol="false" tIns="0" lIns="0" bIns="0" rIns="0">
              <a:spAutoFit/>
            </a:bodyPr>
            <a:lstStyle/>
            <a:p>
              <a:pPr>
                <a:lnSpc>
                  <a:spcPts val="2408"/>
                </a:lnSpc>
                <a:spcBef>
                  <a:spcPct val="0"/>
                </a:spcBef>
              </a:pPr>
            </a:p>
          </p:txBody>
        </p:sp>
      </p:grpSp>
      <p:grpSp>
        <p:nvGrpSpPr>
          <p:cNvPr name="Group 14" id="14"/>
          <p:cNvGrpSpPr/>
          <p:nvPr/>
        </p:nvGrpSpPr>
        <p:grpSpPr>
          <a:xfrm rot="0">
            <a:off x="4302041" y="5808247"/>
            <a:ext cx="2018866" cy="1270023"/>
            <a:chOff x="0" y="0"/>
            <a:chExt cx="2691821" cy="1693364"/>
          </a:xfrm>
        </p:grpSpPr>
        <p:sp>
          <p:nvSpPr>
            <p:cNvPr name="TextBox 15" id="15"/>
            <p:cNvSpPr txBox="true"/>
            <p:nvPr/>
          </p:nvSpPr>
          <p:spPr>
            <a:xfrm rot="0">
              <a:off x="0" y="-47625"/>
              <a:ext cx="2691821" cy="1129866"/>
            </a:xfrm>
            <a:prstGeom prst="rect">
              <a:avLst/>
            </a:prstGeom>
          </p:spPr>
          <p:txBody>
            <a:bodyPr anchor="t" rtlCol="false" tIns="0" lIns="0" bIns="0" rIns="0">
              <a:spAutoFit/>
            </a:bodyPr>
            <a:lstStyle/>
            <a:p>
              <a:pPr algn="ctr">
                <a:lnSpc>
                  <a:spcPts val="3441"/>
                </a:lnSpc>
              </a:pPr>
              <a:r>
                <a:rPr lang="en-US" sz="2458">
                  <a:solidFill>
                    <a:srgbClr val="F29961"/>
                  </a:solidFill>
                  <a:latin typeface="Now Bold"/>
                </a:rPr>
                <a:t>Not Taken</a:t>
              </a:r>
            </a:p>
            <a:p>
              <a:pPr algn="ctr">
                <a:lnSpc>
                  <a:spcPts val="3441"/>
                </a:lnSpc>
                <a:spcBef>
                  <a:spcPct val="0"/>
                </a:spcBef>
              </a:pPr>
              <a:r>
                <a:rPr lang="en-US" sz="2458">
                  <a:solidFill>
                    <a:srgbClr val="F29961"/>
                  </a:solidFill>
                  <a:latin typeface="Now Bold"/>
                </a:rPr>
                <a:t>82%</a:t>
              </a:r>
            </a:p>
          </p:txBody>
        </p:sp>
        <p:sp>
          <p:nvSpPr>
            <p:cNvPr name="TextBox 16" id="16"/>
            <p:cNvSpPr txBox="true"/>
            <p:nvPr/>
          </p:nvSpPr>
          <p:spPr>
            <a:xfrm rot="0">
              <a:off x="0" y="1314555"/>
              <a:ext cx="2691821" cy="378809"/>
            </a:xfrm>
            <a:prstGeom prst="rect">
              <a:avLst/>
            </a:prstGeom>
          </p:spPr>
          <p:txBody>
            <a:bodyPr anchor="t" rtlCol="false" tIns="0" lIns="0" bIns="0" rIns="0">
              <a:spAutoFit/>
            </a:bodyPr>
            <a:lstStyle/>
            <a:p>
              <a:pPr>
                <a:lnSpc>
                  <a:spcPts val="2408"/>
                </a:lnSpc>
                <a:spcBef>
                  <a:spcPct val="0"/>
                </a:spcBef>
              </a:pPr>
            </a:p>
          </p:txBody>
        </p:sp>
      </p:grpSp>
      <p:grpSp>
        <p:nvGrpSpPr>
          <p:cNvPr name="Group 17" id="17"/>
          <p:cNvGrpSpPr/>
          <p:nvPr/>
        </p:nvGrpSpPr>
        <p:grpSpPr>
          <a:xfrm rot="0">
            <a:off x="2850672" y="2262920"/>
            <a:ext cx="4652840" cy="1708725"/>
            <a:chOff x="0" y="0"/>
            <a:chExt cx="6203786" cy="2278300"/>
          </a:xfrm>
        </p:grpSpPr>
        <p:sp>
          <p:nvSpPr>
            <p:cNvPr name="TextBox 18" id="18"/>
            <p:cNvSpPr txBox="true"/>
            <p:nvPr/>
          </p:nvSpPr>
          <p:spPr>
            <a:xfrm rot="0">
              <a:off x="0" y="-76200"/>
              <a:ext cx="6203786" cy="1608667"/>
            </a:xfrm>
            <a:prstGeom prst="rect">
              <a:avLst/>
            </a:prstGeom>
          </p:spPr>
          <p:txBody>
            <a:bodyPr anchor="t" rtlCol="false" tIns="0" lIns="0" bIns="0" rIns="0">
              <a:spAutoFit/>
            </a:bodyPr>
            <a:lstStyle/>
            <a:p>
              <a:pPr algn="ctr">
                <a:lnSpc>
                  <a:spcPts val="4900"/>
                </a:lnSpc>
              </a:pPr>
              <a:r>
                <a:rPr lang="en-US" sz="3500">
                  <a:solidFill>
                    <a:srgbClr val="09427D"/>
                  </a:solidFill>
                  <a:latin typeface="Now Bold"/>
                </a:rPr>
                <a:t>Product</a:t>
              </a:r>
            </a:p>
            <a:p>
              <a:pPr algn="ctr">
                <a:lnSpc>
                  <a:spcPts val="4900"/>
                </a:lnSpc>
                <a:spcBef>
                  <a:spcPct val="0"/>
                </a:spcBef>
              </a:pPr>
              <a:r>
                <a:rPr lang="en-US" sz="3500">
                  <a:solidFill>
                    <a:srgbClr val="F29961"/>
                  </a:solidFill>
                  <a:latin typeface="Now Bold"/>
                </a:rPr>
                <a:t>Conversion Rate</a:t>
              </a:r>
            </a:p>
          </p:txBody>
        </p:sp>
        <p:sp>
          <p:nvSpPr>
            <p:cNvPr name="TextBox 19" id="19"/>
            <p:cNvSpPr txBox="true"/>
            <p:nvPr/>
          </p:nvSpPr>
          <p:spPr>
            <a:xfrm rot="0">
              <a:off x="0" y="1814864"/>
              <a:ext cx="6203786" cy="463437"/>
            </a:xfrm>
            <a:prstGeom prst="rect">
              <a:avLst/>
            </a:prstGeom>
          </p:spPr>
          <p:txBody>
            <a:bodyPr anchor="t" rtlCol="false" tIns="0" lIns="0" bIns="0" rIns="0">
              <a:spAutoFit/>
            </a:bodyPr>
            <a:lstStyle/>
            <a:p>
              <a:pPr>
                <a:lnSpc>
                  <a:spcPts val="2940"/>
                </a:lnSpc>
                <a:spcBef>
                  <a:spcPct val="0"/>
                </a:spcBef>
              </a:pPr>
            </a:p>
          </p:txBody>
        </p:sp>
      </p:grpSp>
      <p:sp>
        <p:nvSpPr>
          <p:cNvPr name="TextBox 20" id="20"/>
          <p:cNvSpPr txBox="true"/>
          <p:nvPr/>
        </p:nvSpPr>
        <p:spPr>
          <a:xfrm rot="0">
            <a:off x="2578187" y="8162848"/>
            <a:ext cx="13131626" cy="1471930"/>
          </a:xfrm>
          <a:prstGeom prst="rect">
            <a:avLst/>
          </a:prstGeom>
        </p:spPr>
        <p:txBody>
          <a:bodyPr anchor="t" rtlCol="false" tIns="0" lIns="0" bIns="0" rIns="0">
            <a:spAutoFit/>
          </a:bodyPr>
          <a:lstStyle/>
          <a:p>
            <a:pPr algn="ctr">
              <a:lnSpc>
                <a:spcPts val="3920"/>
              </a:lnSpc>
              <a:spcBef>
                <a:spcPct val="0"/>
              </a:spcBef>
            </a:pPr>
            <a:r>
              <a:rPr lang="en-US" sz="2800">
                <a:solidFill>
                  <a:srgbClr val="09427D"/>
                </a:solidFill>
                <a:latin typeface="Now"/>
              </a:rPr>
              <a:t>Last year, Trips &amp; Travel.com had a </a:t>
            </a:r>
            <a:r>
              <a:rPr lang="en-US" sz="2800">
                <a:solidFill>
                  <a:srgbClr val="F29961"/>
                </a:solidFill>
                <a:latin typeface="Now"/>
              </a:rPr>
              <a:t>product conversion rate of rate of only 18%. </a:t>
            </a:r>
            <a:r>
              <a:rPr lang="en-US" sz="2800">
                <a:solidFill>
                  <a:srgbClr val="09427D"/>
                </a:solidFill>
                <a:latin typeface="Now"/>
              </a:rPr>
              <a:t>Not only that, the </a:t>
            </a:r>
            <a:r>
              <a:rPr lang="en-US" sz="2800">
                <a:solidFill>
                  <a:srgbClr val="F29961"/>
                </a:solidFill>
                <a:latin typeface="Now"/>
              </a:rPr>
              <a:t>marketing cost was quite high</a:t>
            </a:r>
            <a:r>
              <a:rPr lang="en-US" sz="2800">
                <a:solidFill>
                  <a:srgbClr val="09427D"/>
                </a:solidFill>
                <a:latin typeface="Now"/>
              </a:rPr>
              <a:t> because customers were contacted at a random rate</a:t>
            </a:r>
          </a:p>
        </p:txBody>
      </p:sp>
      <p:grpSp>
        <p:nvGrpSpPr>
          <p:cNvPr name="Group 21" id="21"/>
          <p:cNvGrpSpPr/>
          <p:nvPr/>
        </p:nvGrpSpPr>
        <p:grpSpPr>
          <a:xfrm rot="0">
            <a:off x="10497600" y="2204192"/>
            <a:ext cx="4652840" cy="1708725"/>
            <a:chOff x="0" y="0"/>
            <a:chExt cx="6203786" cy="2278300"/>
          </a:xfrm>
        </p:grpSpPr>
        <p:sp>
          <p:nvSpPr>
            <p:cNvPr name="TextBox 22" id="22"/>
            <p:cNvSpPr txBox="true"/>
            <p:nvPr/>
          </p:nvSpPr>
          <p:spPr>
            <a:xfrm rot="0">
              <a:off x="0" y="-76200"/>
              <a:ext cx="6203786" cy="1608667"/>
            </a:xfrm>
            <a:prstGeom prst="rect">
              <a:avLst/>
            </a:prstGeom>
          </p:spPr>
          <p:txBody>
            <a:bodyPr anchor="t" rtlCol="false" tIns="0" lIns="0" bIns="0" rIns="0">
              <a:spAutoFit/>
            </a:bodyPr>
            <a:lstStyle/>
            <a:p>
              <a:pPr algn="ctr">
                <a:lnSpc>
                  <a:spcPts val="4900"/>
                </a:lnSpc>
              </a:pPr>
              <a:r>
                <a:rPr lang="en-US" sz="3500">
                  <a:solidFill>
                    <a:srgbClr val="09427D"/>
                  </a:solidFill>
                  <a:latin typeface="Now Bold"/>
                </a:rPr>
                <a:t>Marketing</a:t>
              </a:r>
            </a:p>
            <a:p>
              <a:pPr algn="ctr">
                <a:lnSpc>
                  <a:spcPts val="4900"/>
                </a:lnSpc>
                <a:spcBef>
                  <a:spcPct val="0"/>
                </a:spcBef>
              </a:pPr>
              <a:r>
                <a:rPr lang="en-US" sz="3500">
                  <a:solidFill>
                    <a:srgbClr val="F29961"/>
                  </a:solidFill>
                  <a:latin typeface="Now Bold"/>
                </a:rPr>
                <a:t>Cost</a:t>
              </a:r>
            </a:p>
          </p:txBody>
        </p:sp>
        <p:sp>
          <p:nvSpPr>
            <p:cNvPr name="TextBox 23" id="23"/>
            <p:cNvSpPr txBox="true"/>
            <p:nvPr/>
          </p:nvSpPr>
          <p:spPr>
            <a:xfrm rot="0">
              <a:off x="0" y="1814864"/>
              <a:ext cx="6203786" cy="463437"/>
            </a:xfrm>
            <a:prstGeom prst="rect">
              <a:avLst/>
            </a:prstGeom>
          </p:spPr>
          <p:txBody>
            <a:bodyPr anchor="t" rtlCol="false" tIns="0" lIns="0" bIns="0" rIns="0">
              <a:spAutoFit/>
            </a:bodyPr>
            <a:lstStyle/>
            <a:p>
              <a:pPr>
                <a:lnSpc>
                  <a:spcPts val="2940"/>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14735" y="2438552"/>
            <a:ext cx="7795078" cy="4680553"/>
          </a:xfrm>
          <a:custGeom>
            <a:avLst/>
            <a:gdLst/>
            <a:ahLst/>
            <a:cxnLst/>
            <a:rect r="r" b="b" t="t" l="l"/>
            <a:pathLst>
              <a:path h="4680553" w="7795078">
                <a:moveTo>
                  <a:pt x="0" y="0"/>
                </a:moveTo>
                <a:lnTo>
                  <a:pt x="7795078" y="0"/>
                </a:lnTo>
                <a:lnTo>
                  <a:pt x="7795078" y="4680553"/>
                </a:lnTo>
                <a:lnTo>
                  <a:pt x="0" y="4680553"/>
                </a:lnTo>
                <a:lnTo>
                  <a:pt x="0" y="0"/>
                </a:lnTo>
                <a:close/>
              </a:path>
            </a:pathLst>
          </a:custGeom>
          <a:blipFill>
            <a:blip r:embed="rId2"/>
            <a:stretch>
              <a:fillRect l="-2574" t="0" r="-11909" b="0"/>
            </a:stretch>
          </a:blipFill>
        </p:spPr>
      </p:sp>
      <p:grpSp>
        <p:nvGrpSpPr>
          <p:cNvPr name="Group 3" id="3"/>
          <p:cNvGrpSpPr/>
          <p:nvPr/>
        </p:nvGrpSpPr>
        <p:grpSpPr>
          <a:xfrm rot="0">
            <a:off x="1028700" y="818727"/>
            <a:ext cx="10944405" cy="1619825"/>
            <a:chOff x="0" y="0"/>
            <a:chExt cx="14592540" cy="2159767"/>
          </a:xfrm>
        </p:grpSpPr>
        <p:sp>
          <p:nvSpPr>
            <p:cNvPr name="TextBox 4" id="4"/>
            <p:cNvSpPr txBox="true"/>
            <p:nvPr/>
          </p:nvSpPr>
          <p:spPr>
            <a:xfrm rot="0">
              <a:off x="0" y="-142875"/>
              <a:ext cx="14592540" cy="1556808"/>
            </a:xfrm>
            <a:prstGeom prst="rect">
              <a:avLst/>
            </a:prstGeom>
          </p:spPr>
          <p:txBody>
            <a:bodyPr anchor="t" rtlCol="false" tIns="0" lIns="0" bIns="0" rIns="0">
              <a:spAutoFit/>
            </a:bodyPr>
            <a:lstStyle/>
            <a:p>
              <a:pPr>
                <a:lnSpc>
                  <a:spcPts val="9799"/>
                </a:lnSpc>
                <a:spcBef>
                  <a:spcPct val="0"/>
                </a:spcBef>
              </a:pPr>
              <a:r>
                <a:rPr lang="en-US" sz="6999">
                  <a:solidFill>
                    <a:srgbClr val="09427D"/>
                  </a:solidFill>
                  <a:latin typeface="Now Bold"/>
                </a:rPr>
                <a:t>What is </a:t>
              </a:r>
              <a:r>
                <a:rPr lang="en-US" sz="6999">
                  <a:solidFill>
                    <a:srgbClr val="F29961"/>
                  </a:solidFill>
                  <a:latin typeface="Now Bold"/>
                </a:rPr>
                <a:t>the Problem?</a:t>
              </a:r>
            </a:p>
          </p:txBody>
        </p:sp>
        <p:sp>
          <p:nvSpPr>
            <p:cNvPr name="TextBox 5" id="5"/>
            <p:cNvSpPr txBox="true"/>
            <p:nvPr/>
          </p:nvSpPr>
          <p:spPr>
            <a:xfrm rot="0">
              <a:off x="0" y="1696330"/>
              <a:ext cx="14592540" cy="463437"/>
            </a:xfrm>
            <a:prstGeom prst="rect">
              <a:avLst/>
            </a:prstGeom>
          </p:spPr>
          <p:txBody>
            <a:bodyPr anchor="t" rtlCol="false" tIns="0" lIns="0" bIns="0" rIns="0">
              <a:spAutoFit/>
            </a:bodyPr>
            <a:lstStyle/>
            <a:p>
              <a:pPr>
                <a:lnSpc>
                  <a:spcPts val="2940"/>
                </a:lnSpc>
                <a:spcBef>
                  <a:spcPct val="0"/>
                </a:spcBef>
              </a:pPr>
            </a:p>
          </p:txBody>
        </p:sp>
      </p:grpSp>
      <p:sp>
        <p:nvSpPr>
          <p:cNvPr name="TextBox 6" id="6"/>
          <p:cNvSpPr txBox="true"/>
          <p:nvPr/>
        </p:nvSpPr>
        <p:spPr>
          <a:xfrm rot="0">
            <a:off x="14103897" y="790152"/>
            <a:ext cx="3927439" cy="240611"/>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AVENGERS ON HOLIDAY KELOMPOK 6</a:t>
            </a:r>
          </a:p>
        </p:txBody>
      </p:sp>
      <p:grpSp>
        <p:nvGrpSpPr>
          <p:cNvPr name="Group 7" id="7"/>
          <p:cNvGrpSpPr/>
          <p:nvPr/>
        </p:nvGrpSpPr>
        <p:grpSpPr>
          <a:xfrm rot="0">
            <a:off x="2499407" y="3979575"/>
            <a:ext cx="4652840" cy="2327850"/>
            <a:chOff x="0" y="0"/>
            <a:chExt cx="6203786" cy="3103800"/>
          </a:xfrm>
        </p:grpSpPr>
        <p:sp>
          <p:nvSpPr>
            <p:cNvPr name="TextBox 8" id="8"/>
            <p:cNvSpPr txBox="true"/>
            <p:nvPr/>
          </p:nvSpPr>
          <p:spPr>
            <a:xfrm rot="0">
              <a:off x="0" y="-76200"/>
              <a:ext cx="6203786" cy="2434167"/>
            </a:xfrm>
            <a:prstGeom prst="rect">
              <a:avLst/>
            </a:prstGeom>
          </p:spPr>
          <p:txBody>
            <a:bodyPr anchor="t" rtlCol="false" tIns="0" lIns="0" bIns="0" rIns="0">
              <a:spAutoFit/>
            </a:bodyPr>
            <a:lstStyle/>
            <a:p>
              <a:pPr algn="ctr">
                <a:lnSpc>
                  <a:spcPts val="4900"/>
                </a:lnSpc>
              </a:pPr>
              <a:r>
                <a:rPr lang="en-US" sz="3500">
                  <a:solidFill>
                    <a:srgbClr val="09427D"/>
                  </a:solidFill>
                  <a:latin typeface="Now Bold"/>
                </a:rPr>
                <a:t>Worldwide User</a:t>
              </a:r>
            </a:p>
            <a:p>
              <a:pPr algn="ctr">
                <a:lnSpc>
                  <a:spcPts val="4900"/>
                </a:lnSpc>
                <a:spcBef>
                  <a:spcPct val="0"/>
                </a:spcBef>
              </a:pPr>
              <a:r>
                <a:rPr lang="en-US" sz="3500">
                  <a:solidFill>
                    <a:srgbClr val="F29961"/>
                  </a:solidFill>
                  <a:latin typeface="Now Bold"/>
                </a:rPr>
                <a:t>Penetration Rate Statistics</a:t>
              </a:r>
            </a:p>
          </p:txBody>
        </p:sp>
        <p:sp>
          <p:nvSpPr>
            <p:cNvPr name="TextBox 9" id="9"/>
            <p:cNvSpPr txBox="true"/>
            <p:nvPr/>
          </p:nvSpPr>
          <p:spPr>
            <a:xfrm rot="0">
              <a:off x="0" y="2640364"/>
              <a:ext cx="6203786" cy="463437"/>
            </a:xfrm>
            <a:prstGeom prst="rect">
              <a:avLst/>
            </a:prstGeom>
          </p:spPr>
          <p:txBody>
            <a:bodyPr anchor="t" rtlCol="false" tIns="0" lIns="0" bIns="0" rIns="0">
              <a:spAutoFit/>
            </a:bodyPr>
            <a:lstStyle/>
            <a:p>
              <a:pPr>
                <a:lnSpc>
                  <a:spcPts val="2940"/>
                </a:lnSpc>
                <a:spcBef>
                  <a:spcPct val="0"/>
                </a:spcBef>
              </a:pPr>
            </a:p>
          </p:txBody>
        </p:sp>
      </p:grpSp>
      <p:sp>
        <p:nvSpPr>
          <p:cNvPr name="TextBox 10" id="10"/>
          <p:cNvSpPr txBox="true"/>
          <p:nvPr/>
        </p:nvSpPr>
        <p:spPr>
          <a:xfrm rot="0">
            <a:off x="2578187" y="8046805"/>
            <a:ext cx="13131626" cy="1471930"/>
          </a:xfrm>
          <a:prstGeom prst="rect">
            <a:avLst/>
          </a:prstGeom>
        </p:spPr>
        <p:txBody>
          <a:bodyPr anchor="t" rtlCol="false" tIns="0" lIns="0" bIns="0" rIns="0">
            <a:spAutoFit/>
          </a:bodyPr>
          <a:lstStyle/>
          <a:p>
            <a:pPr algn="ctr">
              <a:lnSpc>
                <a:spcPts val="3920"/>
              </a:lnSpc>
              <a:spcBef>
                <a:spcPct val="0"/>
              </a:spcBef>
            </a:pPr>
            <a:r>
              <a:rPr lang="en-US" sz="2800">
                <a:solidFill>
                  <a:srgbClr val="09427D"/>
                </a:solidFill>
                <a:latin typeface="Now"/>
              </a:rPr>
              <a:t>Worldwide user penetration rate for holiday packages showing </a:t>
            </a:r>
            <a:r>
              <a:rPr lang="en-US" sz="2800">
                <a:solidFill>
                  <a:srgbClr val="F29961"/>
                </a:solidFill>
                <a:latin typeface="Now"/>
              </a:rPr>
              <a:t>an increase for the next 5 years, meaning more people are accepting holiday packages.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300000">
            <a:off x="7493652" y="2856676"/>
            <a:ext cx="3300696" cy="4573648"/>
          </a:xfrm>
          <a:custGeom>
            <a:avLst/>
            <a:gdLst/>
            <a:ahLst/>
            <a:cxnLst/>
            <a:rect r="r" b="b" t="t" l="l"/>
            <a:pathLst>
              <a:path h="4573648" w="3300696">
                <a:moveTo>
                  <a:pt x="3300696" y="599056"/>
                </a:moveTo>
                <a:lnTo>
                  <a:pt x="2235708" y="4573648"/>
                </a:lnTo>
                <a:lnTo>
                  <a:pt x="0" y="3974592"/>
                </a:lnTo>
                <a:lnTo>
                  <a:pt x="1064988" y="0"/>
                </a:lnTo>
                <a:lnTo>
                  <a:pt x="3300696" y="599056"/>
                </a:lnTo>
                <a:close/>
              </a:path>
            </a:pathLst>
          </a:custGeom>
          <a:blipFill>
            <a:blip r:embed="rId2">
              <a:extLst>
                <a:ext uri="{96DAC541-7B7A-43D3-8B79-37D633B846F1}">
                  <asvg:svgBlip xmlns:asvg="http://schemas.microsoft.com/office/drawing/2016/SVG/main" r:embed="rId3"/>
                </a:ext>
              </a:extLst>
            </a:blip>
            <a:stretch>
              <a:fillRect l="-46644" t="-1612" r="-46644" b="-1612"/>
            </a:stretch>
          </a:blipFill>
        </p:spPr>
      </p:sp>
      <p:grpSp>
        <p:nvGrpSpPr>
          <p:cNvPr name="Group 3" id="3"/>
          <p:cNvGrpSpPr/>
          <p:nvPr/>
        </p:nvGrpSpPr>
        <p:grpSpPr>
          <a:xfrm rot="0">
            <a:off x="1028700" y="2920209"/>
            <a:ext cx="509278" cy="485405"/>
            <a:chOff x="0" y="0"/>
            <a:chExt cx="812800" cy="774700"/>
          </a:xfrm>
        </p:grpSpPr>
        <p:sp>
          <p:nvSpPr>
            <p:cNvPr name="Freeform 4" id="4"/>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9961"/>
            </a:solidFill>
          </p:spPr>
        </p:sp>
        <p:sp>
          <p:nvSpPr>
            <p:cNvPr name="TextBox 5" id="5"/>
            <p:cNvSpPr txBox="true"/>
            <p:nvPr/>
          </p:nvSpPr>
          <p:spPr>
            <a:xfrm>
              <a:off x="228600" y="219075"/>
              <a:ext cx="355600" cy="390525"/>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028700" y="818727"/>
            <a:ext cx="10944405" cy="1619825"/>
            <a:chOff x="0" y="0"/>
            <a:chExt cx="14592540" cy="2159767"/>
          </a:xfrm>
        </p:grpSpPr>
        <p:sp>
          <p:nvSpPr>
            <p:cNvPr name="TextBox 7" id="7"/>
            <p:cNvSpPr txBox="true"/>
            <p:nvPr/>
          </p:nvSpPr>
          <p:spPr>
            <a:xfrm rot="0">
              <a:off x="0" y="-142875"/>
              <a:ext cx="14592540" cy="1556808"/>
            </a:xfrm>
            <a:prstGeom prst="rect">
              <a:avLst/>
            </a:prstGeom>
          </p:spPr>
          <p:txBody>
            <a:bodyPr anchor="t" rtlCol="false" tIns="0" lIns="0" bIns="0" rIns="0">
              <a:spAutoFit/>
            </a:bodyPr>
            <a:lstStyle/>
            <a:p>
              <a:pPr>
                <a:lnSpc>
                  <a:spcPts val="9799"/>
                </a:lnSpc>
                <a:spcBef>
                  <a:spcPct val="0"/>
                </a:spcBef>
              </a:pPr>
              <a:r>
                <a:rPr lang="en-US" sz="6999">
                  <a:solidFill>
                    <a:srgbClr val="09427D"/>
                  </a:solidFill>
                  <a:latin typeface="Now Bold"/>
                </a:rPr>
                <a:t>What is </a:t>
              </a:r>
              <a:r>
                <a:rPr lang="en-US" sz="6999">
                  <a:solidFill>
                    <a:srgbClr val="F29961"/>
                  </a:solidFill>
                  <a:latin typeface="Now Bold"/>
                </a:rPr>
                <a:t>the Problem?</a:t>
              </a:r>
            </a:p>
          </p:txBody>
        </p:sp>
        <p:sp>
          <p:nvSpPr>
            <p:cNvPr name="TextBox 8" id="8"/>
            <p:cNvSpPr txBox="true"/>
            <p:nvPr/>
          </p:nvSpPr>
          <p:spPr>
            <a:xfrm rot="0">
              <a:off x="0" y="1696330"/>
              <a:ext cx="14592540" cy="463437"/>
            </a:xfrm>
            <a:prstGeom prst="rect">
              <a:avLst/>
            </a:prstGeom>
          </p:spPr>
          <p:txBody>
            <a:bodyPr anchor="t" rtlCol="false" tIns="0" lIns="0" bIns="0" rIns="0">
              <a:spAutoFit/>
            </a:bodyPr>
            <a:lstStyle/>
            <a:p>
              <a:pPr>
                <a:lnSpc>
                  <a:spcPts val="2940"/>
                </a:lnSpc>
                <a:spcBef>
                  <a:spcPct val="0"/>
                </a:spcBef>
              </a:pPr>
            </a:p>
          </p:txBody>
        </p:sp>
      </p:grpSp>
      <p:sp>
        <p:nvSpPr>
          <p:cNvPr name="TextBox 9" id="9"/>
          <p:cNvSpPr txBox="true"/>
          <p:nvPr/>
        </p:nvSpPr>
        <p:spPr>
          <a:xfrm rot="0">
            <a:off x="14103897" y="790152"/>
            <a:ext cx="3927439" cy="240611"/>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AVENGERS ON HOLIDAY KELOMPOK 6</a:t>
            </a:r>
          </a:p>
        </p:txBody>
      </p:sp>
      <p:grpSp>
        <p:nvGrpSpPr>
          <p:cNvPr name="Group 10" id="10"/>
          <p:cNvGrpSpPr/>
          <p:nvPr/>
        </p:nvGrpSpPr>
        <p:grpSpPr>
          <a:xfrm rot="0">
            <a:off x="1028700" y="2309738"/>
            <a:ext cx="3056681" cy="1095876"/>
            <a:chOff x="0" y="0"/>
            <a:chExt cx="4075575" cy="1461169"/>
          </a:xfrm>
        </p:grpSpPr>
        <p:sp>
          <p:nvSpPr>
            <p:cNvPr name="TextBox 11" id="11"/>
            <p:cNvSpPr txBox="true"/>
            <p:nvPr/>
          </p:nvSpPr>
          <p:spPr>
            <a:xfrm rot="0">
              <a:off x="0" y="-76200"/>
              <a:ext cx="4075575" cy="783167"/>
            </a:xfrm>
            <a:prstGeom prst="rect">
              <a:avLst/>
            </a:prstGeom>
          </p:spPr>
          <p:txBody>
            <a:bodyPr anchor="t" rtlCol="false" tIns="0" lIns="0" bIns="0" rIns="0">
              <a:spAutoFit/>
            </a:bodyPr>
            <a:lstStyle/>
            <a:p>
              <a:pPr algn="just">
                <a:lnSpc>
                  <a:spcPts val="4900"/>
                </a:lnSpc>
                <a:spcBef>
                  <a:spcPct val="0"/>
                </a:spcBef>
              </a:pPr>
              <a:r>
                <a:rPr lang="en-US" sz="3500">
                  <a:solidFill>
                    <a:srgbClr val="09427D"/>
                  </a:solidFill>
                  <a:latin typeface="Now Bold"/>
                </a:rPr>
                <a:t>Background</a:t>
              </a:r>
            </a:p>
          </p:txBody>
        </p:sp>
        <p:sp>
          <p:nvSpPr>
            <p:cNvPr name="TextBox 12" id="12"/>
            <p:cNvSpPr txBox="true"/>
            <p:nvPr/>
          </p:nvSpPr>
          <p:spPr>
            <a:xfrm rot="0">
              <a:off x="0" y="989364"/>
              <a:ext cx="4075575" cy="471805"/>
            </a:xfrm>
            <a:prstGeom prst="rect">
              <a:avLst/>
            </a:prstGeom>
          </p:spPr>
          <p:txBody>
            <a:bodyPr anchor="t" rtlCol="false" tIns="0" lIns="0" bIns="0" rIns="0">
              <a:spAutoFit/>
            </a:bodyPr>
            <a:lstStyle/>
            <a:p>
              <a:pPr algn="just">
                <a:lnSpc>
                  <a:spcPts val="2940"/>
                </a:lnSpc>
                <a:spcBef>
                  <a:spcPct val="0"/>
                </a:spcBef>
              </a:pPr>
            </a:p>
          </p:txBody>
        </p:sp>
      </p:grpSp>
      <p:grpSp>
        <p:nvGrpSpPr>
          <p:cNvPr name="Group 13" id="13"/>
          <p:cNvGrpSpPr/>
          <p:nvPr/>
        </p:nvGrpSpPr>
        <p:grpSpPr>
          <a:xfrm rot="0">
            <a:off x="1694355" y="2989385"/>
            <a:ext cx="15564945" cy="1485131"/>
            <a:chOff x="0" y="0"/>
            <a:chExt cx="20753260" cy="1980175"/>
          </a:xfrm>
        </p:grpSpPr>
        <p:sp>
          <p:nvSpPr>
            <p:cNvPr name="TextBox 14" id="14"/>
            <p:cNvSpPr txBox="true"/>
            <p:nvPr/>
          </p:nvSpPr>
          <p:spPr>
            <a:xfrm rot="0">
              <a:off x="0" y="-57150"/>
              <a:ext cx="20753260" cy="1283123"/>
            </a:xfrm>
            <a:prstGeom prst="rect">
              <a:avLst/>
            </a:prstGeom>
          </p:spPr>
          <p:txBody>
            <a:bodyPr anchor="t" rtlCol="false" tIns="0" lIns="0" bIns="0" rIns="0">
              <a:spAutoFit/>
            </a:bodyPr>
            <a:lstStyle/>
            <a:p>
              <a:pPr algn="just">
                <a:lnSpc>
                  <a:spcPts val="3920"/>
                </a:lnSpc>
              </a:pPr>
              <a:r>
                <a:rPr lang="en-US" sz="2800">
                  <a:solidFill>
                    <a:srgbClr val="F29961"/>
                  </a:solidFill>
                  <a:latin typeface="Now"/>
                </a:rPr>
                <a:t>Low product acceptance/conversion rate </a:t>
              </a:r>
              <a:r>
                <a:rPr lang="en-US" sz="2800">
                  <a:solidFill>
                    <a:srgbClr val="09427D"/>
                  </a:solidFill>
                  <a:latin typeface="Now"/>
                </a:rPr>
                <a:t>and </a:t>
              </a:r>
              <a:r>
                <a:rPr lang="en-US" sz="2800">
                  <a:solidFill>
                    <a:srgbClr val="F29961"/>
                  </a:solidFill>
                  <a:latin typeface="Now"/>
                </a:rPr>
                <a:t>high marketing costs </a:t>
              </a:r>
              <a:r>
                <a:rPr lang="en-US" sz="2800">
                  <a:solidFill>
                    <a:srgbClr val="09427D"/>
                  </a:solidFill>
                  <a:latin typeface="Now"/>
                </a:rPr>
                <a:t>due to contacting customers at random, while </a:t>
              </a:r>
              <a:r>
                <a:rPr lang="en-US" sz="2800">
                  <a:solidFill>
                    <a:srgbClr val="F29961"/>
                  </a:solidFill>
                  <a:latin typeface="Now"/>
                </a:rPr>
                <a:t>penetration rate </a:t>
              </a:r>
              <a:r>
                <a:rPr lang="en-US" sz="2800">
                  <a:solidFill>
                    <a:srgbClr val="09427D"/>
                  </a:solidFill>
                  <a:latin typeface="Now"/>
                </a:rPr>
                <a:t>for holiday packages continue to grow.</a:t>
              </a:r>
            </a:p>
          </p:txBody>
        </p:sp>
        <p:sp>
          <p:nvSpPr>
            <p:cNvPr name="TextBox 15" id="15"/>
            <p:cNvSpPr txBox="true"/>
            <p:nvPr/>
          </p:nvSpPr>
          <p:spPr>
            <a:xfrm rot="0">
              <a:off x="0" y="1508370"/>
              <a:ext cx="20753260" cy="471805"/>
            </a:xfrm>
            <a:prstGeom prst="rect">
              <a:avLst/>
            </a:prstGeom>
          </p:spPr>
          <p:txBody>
            <a:bodyPr anchor="t" rtlCol="false" tIns="0" lIns="0" bIns="0" rIns="0">
              <a:spAutoFit/>
            </a:bodyPr>
            <a:lstStyle/>
            <a:p>
              <a:pPr algn="just">
                <a:lnSpc>
                  <a:spcPts val="2940"/>
                </a:lnSpc>
              </a:pPr>
            </a:p>
          </p:txBody>
        </p:sp>
      </p:grpSp>
      <p:grpSp>
        <p:nvGrpSpPr>
          <p:cNvPr name="Group 16" id="16"/>
          <p:cNvGrpSpPr/>
          <p:nvPr/>
        </p:nvGrpSpPr>
        <p:grpSpPr>
          <a:xfrm rot="0">
            <a:off x="1028700" y="4919232"/>
            <a:ext cx="509278" cy="485405"/>
            <a:chOff x="0" y="0"/>
            <a:chExt cx="812800" cy="774700"/>
          </a:xfrm>
        </p:grpSpPr>
        <p:sp>
          <p:nvSpPr>
            <p:cNvPr name="Freeform 17" id="1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9961"/>
            </a:solidFill>
          </p:spPr>
        </p:sp>
        <p:sp>
          <p:nvSpPr>
            <p:cNvPr name="TextBox 18" id="18"/>
            <p:cNvSpPr txBox="true"/>
            <p:nvPr/>
          </p:nvSpPr>
          <p:spPr>
            <a:xfrm>
              <a:off x="228600" y="219075"/>
              <a:ext cx="355600" cy="390525"/>
            </a:xfrm>
            <a:prstGeom prst="rect">
              <a:avLst/>
            </a:prstGeom>
          </p:spPr>
          <p:txBody>
            <a:bodyPr anchor="ctr" rtlCol="false" tIns="50800" lIns="50800" bIns="50800" rIns="50800"/>
            <a:lstStyle/>
            <a:p>
              <a:pPr algn="ctr">
                <a:lnSpc>
                  <a:spcPts val="2940"/>
                </a:lnSpc>
              </a:pPr>
            </a:p>
          </p:txBody>
        </p:sp>
      </p:grpSp>
      <p:grpSp>
        <p:nvGrpSpPr>
          <p:cNvPr name="Group 19" id="19"/>
          <p:cNvGrpSpPr/>
          <p:nvPr/>
        </p:nvGrpSpPr>
        <p:grpSpPr>
          <a:xfrm rot="0">
            <a:off x="1028700" y="4308761"/>
            <a:ext cx="3056681" cy="1095876"/>
            <a:chOff x="0" y="0"/>
            <a:chExt cx="4075575" cy="1461169"/>
          </a:xfrm>
        </p:grpSpPr>
        <p:sp>
          <p:nvSpPr>
            <p:cNvPr name="TextBox 20" id="20"/>
            <p:cNvSpPr txBox="true"/>
            <p:nvPr/>
          </p:nvSpPr>
          <p:spPr>
            <a:xfrm rot="0">
              <a:off x="0" y="-76200"/>
              <a:ext cx="4075575" cy="783167"/>
            </a:xfrm>
            <a:prstGeom prst="rect">
              <a:avLst/>
            </a:prstGeom>
          </p:spPr>
          <p:txBody>
            <a:bodyPr anchor="t" rtlCol="false" tIns="0" lIns="0" bIns="0" rIns="0">
              <a:spAutoFit/>
            </a:bodyPr>
            <a:lstStyle/>
            <a:p>
              <a:pPr algn="just">
                <a:lnSpc>
                  <a:spcPts val="4900"/>
                </a:lnSpc>
                <a:spcBef>
                  <a:spcPct val="0"/>
                </a:spcBef>
              </a:pPr>
              <a:r>
                <a:rPr lang="en-US" sz="3500">
                  <a:solidFill>
                    <a:srgbClr val="09427D"/>
                  </a:solidFill>
                  <a:latin typeface="Now Bold"/>
                </a:rPr>
                <a:t>Goals</a:t>
              </a:r>
            </a:p>
          </p:txBody>
        </p:sp>
        <p:sp>
          <p:nvSpPr>
            <p:cNvPr name="TextBox 21" id="21"/>
            <p:cNvSpPr txBox="true"/>
            <p:nvPr/>
          </p:nvSpPr>
          <p:spPr>
            <a:xfrm rot="0">
              <a:off x="0" y="989364"/>
              <a:ext cx="4075575" cy="471805"/>
            </a:xfrm>
            <a:prstGeom prst="rect">
              <a:avLst/>
            </a:prstGeom>
          </p:spPr>
          <p:txBody>
            <a:bodyPr anchor="t" rtlCol="false" tIns="0" lIns="0" bIns="0" rIns="0">
              <a:spAutoFit/>
            </a:bodyPr>
            <a:lstStyle/>
            <a:p>
              <a:pPr algn="just">
                <a:lnSpc>
                  <a:spcPts val="2940"/>
                </a:lnSpc>
                <a:spcBef>
                  <a:spcPct val="0"/>
                </a:spcBef>
              </a:pPr>
            </a:p>
          </p:txBody>
        </p:sp>
      </p:grpSp>
      <p:grpSp>
        <p:nvGrpSpPr>
          <p:cNvPr name="Group 22" id="22"/>
          <p:cNvGrpSpPr/>
          <p:nvPr/>
        </p:nvGrpSpPr>
        <p:grpSpPr>
          <a:xfrm rot="0">
            <a:off x="1694355" y="4988408"/>
            <a:ext cx="15564945" cy="989831"/>
            <a:chOff x="0" y="0"/>
            <a:chExt cx="20753260" cy="1319775"/>
          </a:xfrm>
        </p:grpSpPr>
        <p:sp>
          <p:nvSpPr>
            <p:cNvPr name="TextBox 23" id="23"/>
            <p:cNvSpPr txBox="true"/>
            <p:nvPr/>
          </p:nvSpPr>
          <p:spPr>
            <a:xfrm rot="0">
              <a:off x="0" y="-57150"/>
              <a:ext cx="20753260" cy="622723"/>
            </a:xfrm>
            <a:prstGeom prst="rect">
              <a:avLst/>
            </a:prstGeom>
          </p:spPr>
          <p:txBody>
            <a:bodyPr anchor="t" rtlCol="false" tIns="0" lIns="0" bIns="0" rIns="0">
              <a:spAutoFit/>
            </a:bodyPr>
            <a:lstStyle/>
            <a:p>
              <a:pPr algn="just">
                <a:lnSpc>
                  <a:spcPts val="3920"/>
                </a:lnSpc>
              </a:pPr>
              <a:r>
                <a:rPr lang="en-US" sz="2800">
                  <a:solidFill>
                    <a:srgbClr val="074F80"/>
                  </a:solidFill>
                  <a:latin typeface="Now"/>
                </a:rPr>
                <a:t>Increase </a:t>
              </a:r>
              <a:r>
                <a:rPr lang="en-US" sz="2800">
                  <a:solidFill>
                    <a:srgbClr val="F29961"/>
                  </a:solidFill>
                  <a:latin typeface="Now"/>
                </a:rPr>
                <a:t>product conversion rate </a:t>
              </a:r>
              <a:r>
                <a:rPr lang="en-US" sz="2800">
                  <a:solidFill>
                    <a:srgbClr val="09427D"/>
                  </a:solidFill>
                  <a:latin typeface="Now"/>
                </a:rPr>
                <a:t>and </a:t>
              </a:r>
              <a:r>
                <a:rPr lang="en-US" sz="2800">
                  <a:solidFill>
                    <a:srgbClr val="074F80"/>
                  </a:solidFill>
                  <a:latin typeface="Now"/>
                </a:rPr>
                <a:t>lowers</a:t>
              </a:r>
              <a:r>
                <a:rPr lang="en-US" sz="2800">
                  <a:solidFill>
                    <a:srgbClr val="F29961"/>
                  </a:solidFill>
                  <a:latin typeface="Now"/>
                </a:rPr>
                <a:t> marketing costs</a:t>
              </a:r>
            </a:p>
          </p:txBody>
        </p:sp>
        <p:sp>
          <p:nvSpPr>
            <p:cNvPr name="TextBox 24" id="24"/>
            <p:cNvSpPr txBox="true"/>
            <p:nvPr/>
          </p:nvSpPr>
          <p:spPr>
            <a:xfrm rot="0">
              <a:off x="0" y="847970"/>
              <a:ext cx="20753260" cy="471805"/>
            </a:xfrm>
            <a:prstGeom prst="rect">
              <a:avLst/>
            </a:prstGeom>
          </p:spPr>
          <p:txBody>
            <a:bodyPr anchor="t" rtlCol="false" tIns="0" lIns="0" bIns="0" rIns="0">
              <a:spAutoFit/>
            </a:bodyPr>
            <a:lstStyle/>
            <a:p>
              <a:pPr algn="just">
                <a:lnSpc>
                  <a:spcPts val="2940"/>
                </a:lnSpc>
              </a:pPr>
            </a:p>
          </p:txBody>
        </p:sp>
      </p:grpSp>
      <p:sp>
        <p:nvSpPr>
          <p:cNvPr name="Freeform 25" id="25"/>
          <p:cNvSpPr/>
          <p:nvPr/>
        </p:nvSpPr>
        <p:spPr>
          <a:xfrm flipH="false" flipV="false" rot="-6300000">
            <a:off x="7493652" y="4247828"/>
            <a:ext cx="3300696" cy="4573648"/>
          </a:xfrm>
          <a:custGeom>
            <a:avLst/>
            <a:gdLst/>
            <a:ahLst/>
            <a:cxnLst/>
            <a:rect r="r" b="b" t="t" l="l"/>
            <a:pathLst>
              <a:path h="4573648" w="3300696">
                <a:moveTo>
                  <a:pt x="3300696" y="599056"/>
                </a:moveTo>
                <a:lnTo>
                  <a:pt x="2235708" y="4573647"/>
                </a:lnTo>
                <a:lnTo>
                  <a:pt x="0" y="3974591"/>
                </a:lnTo>
                <a:lnTo>
                  <a:pt x="1064988" y="0"/>
                </a:lnTo>
                <a:lnTo>
                  <a:pt x="3300696" y="599056"/>
                </a:lnTo>
                <a:close/>
              </a:path>
            </a:pathLst>
          </a:custGeom>
          <a:blipFill>
            <a:blip r:embed="rId2">
              <a:extLst>
                <a:ext uri="{96DAC541-7B7A-43D3-8B79-37D633B846F1}">
                  <asvg:svgBlip xmlns:asvg="http://schemas.microsoft.com/office/drawing/2016/SVG/main" r:embed="rId3"/>
                </a:ext>
              </a:extLst>
            </a:blip>
            <a:stretch>
              <a:fillRect l="-46644" t="-1612" r="-46644" b="-1612"/>
            </a:stretch>
          </a:blipFill>
        </p:spPr>
      </p:sp>
      <p:grpSp>
        <p:nvGrpSpPr>
          <p:cNvPr name="Group 26" id="26"/>
          <p:cNvGrpSpPr/>
          <p:nvPr/>
        </p:nvGrpSpPr>
        <p:grpSpPr>
          <a:xfrm rot="0">
            <a:off x="1028700" y="6718657"/>
            <a:ext cx="509278" cy="485405"/>
            <a:chOff x="0" y="0"/>
            <a:chExt cx="812800" cy="774700"/>
          </a:xfrm>
        </p:grpSpPr>
        <p:sp>
          <p:nvSpPr>
            <p:cNvPr name="Freeform 27" id="27"/>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9961"/>
            </a:solidFill>
          </p:spPr>
        </p:sp>
        <p:sp>
          <p:nvSpPr>
            <p:cNvPr name="TextBox 28" id="28"/>
            <p:cNvSpPr txBox="true"/>
            <p:nvPr/>
          </p:nvSpPr>
          <p:spPr>
            <a:xfrm>
              <a:off x="228600" y="219075"/>
              <a:ext cx="355600" cy="390525"/>
            </a:xfrm>
            <a:prstGeom prst="rect">
              <a:avLst/>
            </a:prstGeom>
          </p:spPr>
          <p:txBody>
            <a:bodyPr anchor="ctr" rtlCol="false" tIns="50800" lIns="50800" bIns="50800" rIns="50800"/>
            <a:lstStyle/>
            <a:p>
              <a:pPr algn="ctr">
                <a:lnSpc>
                  <a:spcPts val="2940"/>
                </a:lnSpc>
              </a:pPr>
            </a:p>
          </p:txBody>
        </p:sp>
      </p:grpSp>
      <p:grpSp>
        <p:nvGrpSpPr>
          <p:cNvPr name="Group 29" id="29"/>
          <p:cNvGrpSpPr/>
          <p:nvPr/>
        </p:nvGrpSpPr>
        <p:grpSpPr>
          <a:xfrm rot="0">
            <a:off x="1028700" y="6108186"/>
            <a:ext cx="3056681" cy="1095876"/>
            <a:chOff x="0" y="0"/>
            <a:chExt cx="4075575" cy="1461169"/>
          </a:xfrm>
        </p:grpSpPr>
        <p:sp>
          <p:nvSpPr>
            <p:cNvPr name="TextBox 30" id="30"/>
            <p:cNvSpPr txBox="true"/>
            <p:nvPr/>
          </p:nvSpPr>
          <p:spPr>
            <a:xfrm rot="0">
              <a:off x="0" y="-76200"/>
              <a:ext cx="4075575" cy="783167"/>
            </a:xfrm>
            <a:prstGeom prst="rect">
              <a:avLst/>
            </a:prstGeom>
          </p:spPr>
          <p:txBody>
            <a:bodyPr anchor="t" rtlCol="false" tIns="0" lIns="0" bIns="0" rIns="0">
              <a:spAutoFit/>
            </a:bodyPr>
            <a:lstStyle/>
            <a:p>
              <a:pPr algn="just">
                <a:lnSpc>
                  <a:spcPts val="4900"/>
                </a:lnSpc>
                <a:spcBef>
                  <a:spcPct val="0"/>
                </a:spcBef>
              </a:pPr>
              <a:r>
                <a:rPr lang="en-US" sz="3500">
                  <a:solidFill>
                    <a:srgbClr val="09427D"/>
                  </a:solidFill>
                  <a:latin typeface="Now Bold"/>
                </a:rPr>
                <a:t>Objectives</a:t>
              </a:r>
            </a:p>
          </p:txBody>
        </p:sp>
        <p:sp>
          <p:nvSpPr>
            <p:cNvPr name="TextBox 31" id="31"/>
            <p:cNvSpPr txBox="true"/>
            <p:nvPr/>
          </p:nvSpPr>
          <p:spPr>
            <a:xfrm rot="0">
              <a:off x="0" y="989364"/>
              <a:ext cx="4075575" cy="471805"/>
            </a:xfrm>
            <a:prstGeom prst="rect">
              <a:avLst/>
            </a:prstGeom>
          </p:spPr>
          <p:txBody>
            <a:bodyPr anchor="t" rtlCol="false" tIns="0" lIns="0" bIns="0" rIns="0">
              <a:spAutoFit/>
            </a:bodyPr>
            <a:lstStyle/>
            <a:p>
              <a:pPr algn="just">
                <a:lnSpc>
                  <a:spcPts val="2940"/>
                </a:lnSpc>
                <a:spcBef>
                  <a:spcPct val="0"/>
                </a:spcBef>
              </a:pPr>
            </a:p>
          </p:txBody>
        </p:sp>
      </p:grpSp>
      <p:grpSp>
        <p:nvGrpSpPr>
          <p:cNvPr name="Group 32" id="32"/>
          <p:cNvGrpSpPr/>
          <p:nvPr/>
        </p:nvGrpSpPr>
        <p:grpSpPr>
          <a:xfrm rot="0">
            <a:off x="1694355" y="6787833"/>
            <a:ext cx="15564945" cy="1485131"/>
            <a:chOff x="0" y="0"/>
            <a:chExt cx="20753260" cy="1980175"/>
          </a:xfrm>
        </p:grpSpPr>
        <p:sp>
          <p:nvSpPr>
            <p:cNvPr name="TextBox 33" id="33"/>
            <p:cNvSpPr txBox="true"/>
            <p:nvPr/>
          </p:nvSpPr>
          <p:spPr>
            <a:xfrm rot="0">
              <a:off x="0" y="-57150"/>
              <a:ext cx="20753260" cy="1283123"/>
            </a:xfrm>
            <a:prstGeom prst="rect">
              <a:avLst/>
            </a:prstGeom>
          </p:spPr>
          <p:txBody>
            <a:bodyPr anchor="t" rtlCol="false" tIns="0" lIns="0" bIns="0" rIns="0">
              <a:spAutoFit/>
            </a:bodyPr>
            <a:lstStyle/>
            <a:p>
              <a:pPr algn="just">
                <a:lnSpc>
                  <a:spcPts val="3920"/>
                </a:lnSpc>
              </a:pPr>
              <a:r>
                <a:rPr lang="en-US" sz="2800">
                  <a:solidFill>
                    <a:srgbClr val="074F80"/>
                  </a:solidFill>
                  <a:latin typeface="Now"/>
                </a:rPr>
                <a:t>Create a model to</a:t>
              </a:r>
              <a:r>
                <a:rPr lang="en-US" sz="2800">
                  <a:solidFill>
                    <a:srgbClr val="F29961"/>
                  </a:solidFill>
                  <a:latin typeface="Now"/>
                </a:rPr>
                <a:t> predict potential product acceptance </a:t>
              </a:r>
              <a:r>
                <a:rPr lang="en-US" sz="2800">
                  <a:solidFill>
                    <a:srgbClr val="074F80"/>
                  </a:solidFill>
                  <a:latin typeface="Now"/>
                </a:rPr>
                <a:t>with a </a:t>
              </a:r>
              <a:r>
                <a:rPr lang="en-US" sz="2800">
                  <a:solidFill>
                    <a:srgbClr val="F29961"/>
                  </a:solidFill>
                  <a:latin typeface="Now"/>
                </a:rPr>
                <a:t>higher accuracy</a:t>
              </a:r>
              <a:r>
                <a:rPr lang="en-US" sz="2800">
                  <a:solidFill>
                    <a:srgbClr val="074F80"/>
                  </a:solidFill>
                  <a:latin typeface="Now"/>
                </a:rPr>
                <a:t> and </a:t>
              </a:r>
              <a:r>
                <a:rPr lang="en-US" sz="2800">
                  <a:solidFill>
                    <a:srgbClr val="F29961"/>
                  </a:solidFill>
                  <a:latin typeface="Now"/>
                </a:rPr>
                <a:t>higher conversion rate</a:t>
              </a:r>
              <a:r>
                <a:rPr lang="en-US" sz="2800">
                  <a:solidFill>
                    <a:srgbClr val="074F80"/>
                  </a:solidFill>
                  <a:latin typeface="Now"/>
                </a:rPr>
                <a:t>.</a:t>
              </a:r>
            </a:p>
          </p:txBody>
        </p:sp>
        <p:sp>
          <p:nvSpPr>
            <p:cNvPr name="TextBox 34" id="34"/>
            <p:cNvSpPr txBox="true"/>
            <p:nvPr/>
          </p:nvSpPr>
          <p:spPr>
            <a:xfrm rot="0">
              <a:off x="0" y="1508370"/>
              <a:ext cx="20753260" cy="471805"/>
            </a:xfrm>
            <a:prstGeom prst="rect">
              <a:avLst/>
            </a:prstGeom>
          </p:spPr>
          <p:txBody>
            <a:bodyPr anchor="t" rtlCol="false" tIns="0" lIns="0" bIns="0" rIns="0">
              <a:spAutoFit/>
            </a:bodyPr>
            <a:lstStyle/>
            <a:p>
              <a:pPr algn="just">
                <a:lnSpc>
                  <a:spcPts val="2940"/>
                </a:lnSpc>
              </a:pPr>
            </a:p>
          </p:txBody>
        </p:sp>
      </p:grpSp>
      <p:grpSp>
        <p:nvGrpSpPr>
          <p:cNvPr name="Group 35" id="35"/>
          <p:cNvGrpSpPr/>
          <p:nvPr/>
        </p:nvGrpSpPr>
        <p:grpSpPr>
          <a:xfrm rot="0">
            <a:off x="1028700" y="8883435"/>
            <a:ext cx="509278" cy="485405"/>
            <a:chOff x="0" y="0"/>
            <a:chExt cx="812800" cy="774700"/>
          </a:xfrm>
        </p:grpSpPr>
        <p:sp>
          <p:nvSpPr>
            <p:cNvPr name="Freeform 36" id="36"/>
            <p:cNvSpPr/>
            <p:nvPr/>
          </p:nvSpPr>
          <p:spPr>
            <a:xfrm flipH="false" flipV="false" rot="0">
              <a:off x="0" y="0"/>
              <a:ext cx="812800" cy="774700"/>
            </a:xfrm>
            <a:custGeom>
              <a:avLst/>
              <a:gdLst/>
              <a:ahLst/>
              <a:cxnLst/>
              <a:rect r="r" b="b" t="t" l="l"/>
              <a:pathLst>
                <a:path h="774700" w="8128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29961"/>
            </a:solidFill>
          </p:spPr>
        </p:sp>
        <p:sp>
          <p:nvSpPr>
            <p:cNvPr name="TextBox 37" id="37"/>
            <p:cNvSpPr txBox="true"/>
            <p:nvPr/>
          </p:nvSpPr>
          <p:spPr>
            <a:xfrm>
              <a:off x="228600" y="219075"/>
              <a:ext cx="355600" cy="390525"/>
            </a:xfrm>
            <a:prstGeom prst="rect">
              <a:avLst/>
            </a:prstGeom>
          </p:spPr>
          <p:txBody>
            <a:bodyPr anchor="ctr" rtlCol="false" tIns="50800" lIns="50800" bIns="50800" rIns="50800"/>
            <a:lstStyle/>
            <a:p>
              <a:pPr algn="ctr">
                <a:lnSpc>
                  <a:spcPts val="2940"/>
                </a:lnSpc>
              </a:pPr>
            </a:p>
          </p:txBody>
        </p:sp>
      </p:grpSp>
      <p:grpSp>
        <p:nvGrpSpPr>
          <p:cNvPr name="Group 38" id="38"/>
          <p:cNvGrpSpPr/>
          <p:nvPr/>
        </p:nvGrpSpPr>
        <p:grpSpPr>
          <a:xfrm rot="0">
            <a:off x="1028700" y="8272964"/>
            <a:ext cx="4210834" cy="1095876"/>
            <a:chOff x="0" y="0"/>
            <a:chExt cx="5614446" cy="1461169"/>
          </a:xfrm>
        </p:grpSpPr>
        <p:sp>
          <p:nvSpPr>
            <p:cNvPr name="TextBox 39" id="39"/>
            <p:cNvSpPr txBox="true"/>
            <p:nvPr/>
          </p:nvSpPr>
          <p:spPr>
            <a:xfrm rot="0">
              <a:off x="0" y="-76200"/>
              <a:ext cx="5614446" cy="783167"/>
            </a:xfrm>
            <a:prstGeom prst="rect">
              <a:avLst/>
            </a:prstGeom>
          </p:spPr>
          <p:txBody>
            <a:bodyPr anchor="t" rtlCol="false" tIns="0" lIns="0" bIns="0" rIns="0">
              <a:spAutoFit/>
            </a:bodyPr>
            <a:lstStyle/>
            <a:p>
              <a:pPr algn="just">
                <a:lnSpc>
                  <a:spcPts val="4900"/>
                </a:lnSpc>
                <a:spcBef>
                  <a:spcPct val="0"/>
                </a:spcBef>
              </a:pPr>
              <a:r>
                <a:rPr lang="en-US" sz="3500">
                  <a:solidFill>
                    <a:srgbClr val="09427D"/>
                  </a:solidFill>
                  <a:latin typeface="Now Bold"/>
                </a:rPr>
                <a:t>Business Metrics</a:t>
              </a:r>
            </a:p>
          </p:txBody>
        </p:sp>
        <p:sp>
          <p:nvSpPr>
            <p:cNvPr name="TextBox 40" id="40"/>
            <p:cNvSpPr txBox="true"/>
            <p:nvPr/>
          </p:nvSpPr>
          <p:spPr>
            <a:xfrm rot="0">
              <a:off x="0" y="989364"/>
              <a:ext cx="5614446" cy="471805"/>
            </a:xfrm>
            <a:prstGeom prst="rect">
              <a:avLst/>
            </a:prstGeom>
          </p:spPr>
          <p:txBody>
            <a:bodyPr anchor="t" rtlCol="false" tIns="0" lIns="0" bIns="0" rIns="0">
              <a:spAutoFit/>
            </a:bodyPr>
            <a:lstStyle/>
            <a:p>
              <a:pPr algn="just">
                <a:lnSpc>
                  <a:spcPts val="2940"/>
                </a:lnSpc>
                <a:spcBef>
                  <a:spcPct val="0"/>
                </a:spcBef>
              </a:pPr>
            </a:p>
          </p:txBody>
        </p:sp>
      </p:grpSp>
      <p:grpSp>
        <p:nvGrpSpPr>
          <p:cNvPr name="Group 41" id="41"/>
          <p:cNvGrpSpPr/>
          <p:nvPr/>
        </p:nvGrpSpPr>
        <p:grpSpPr>
          <a:xfrm rot="0">
            <a:off x="1694355" y="8952611"/>
            <a:ext cx="15564945" cy="989831"/>
            <a:chOff x="0" y="0"/>
            <a:chExt cx="20753260" cy="1319775"/>
          </a:xfrm>
        </p:grpSpPr>
        <p:sp>
          <p:nvSpPr>
            <p:cNvPr name="TextBox 42" id="42"/>
            <p:cNvSpPr txBox="true"/>
            <p:nvPr/>
          </p:nvSpPr>
          <p:spPr>
            <a:xfrm rot="0">
              <a:off x="0" y="-57150"/>
              <a:ext cx="20753260" cy="622723"/>
            </a:xfrm>
            <a:prstGeom prst="rect">
              <a:avLst/>
            </a:prstGeom>
          </p:spPr>
          <p:txBody>
            <a:bodyPr anchor="t" rtlCol="false" tIns="0" lIns="0" bIns="0" rIns="0">
              <a:spAutoFit/>
            </a:bodyPr>
            <a:lstStyle/>
            <a:p>
              <a:pPr algn="just">
                <a:lnSpc>
                  <a:spcPts val="3920"/>
                </a:lnSpc>
              </a:pPr>
              <a:r>
                <a:rPr lang="en-US" sz="2800">
                  <a:solidFill>
                    <a:srgbClr val="F29961"/>
                  </a:solidFill>
                  <a:latin typeface="Now"/>
                </a:rPr>
                <a:t>User Conversion Rate (CVR) </a:t>
              </a:r>
              <a:r>
                <a:rPr lang="en-US" sz="2800">
                  <a:solidFill>
                    <a:srgbClr val="074F80"/>
                  </a:solidFill>
                  <a:latin typeface="Now"/>
                </a:rPr>
                <a:t>and </a:t>
              </a:r>
              <a:r>
                <a:rPr lang="en-US" sz="2800">
                  <a:solidFill>
                    <a:srgbClr val="F29961"/>
                  </a:solidFill>
                  <a:latin typeface="Now"/>
                </a:rPr>
                <a:t>Marketing Costs</a:t>
              </a:r>
            </a:p>
          </p:txBody>
        </p:sp>
        <p:sp>
          <p:nvSpPr>
            <p:cNvPr name="TextBox 43" id="43"/>
            <p:cNvSpPr txBox="true"/>
            <p:nvPr/>
          </p:nvSpPr>
          <p:spPr>
            <a:xfrm rot="0">
              <a:off x="0" y="847970"/>
              <a:ext cx="20753260" cy="471805"/>
            </a:xfrm>
            <a:prstGeom prst="rect">
              <a:avLst/>
            </a:prstGeom>
          </p:spPr>
          <p:txBody>
            <a:bodyPr anchor="t" rtlCol="false" tIns="0" lIns="0" bIns="0" rIns="0">
              <a:spAutoFit/>
            </a:bodyPr>
            <a:lstStyle/>
            <a:p>
              <a:pPr algn="just">
                <a:lnSpc>
                  <a:spcPts val="294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7D69C"/>
        </a:solidFill>
      </p:bgPr>
    </p:bg>
    <p:spTree>
      <p:nvGrpSpPr>
        <p:cNvPr id="1" name=""/>
        <p:cNvGrpSpPr/>
        <p:nvPr/>
      </p:nvGrpSpPr>
      <p:grpSpPr>
        <a:xfrm>
          <a:off x="0" y="0"/>
          <a:ext cx="0" cy="0"/>
          <a:chOff x="0" y="0"/>
          <a:chExt cx="0" cy="0"/>
        </a:xfrm>
      </p:grpSpPr>
      <p:sp>
        <p:nvSpPr>
          <p:cNvPr name="AutoShape 2" id="2"/>
          <p:cNvSpPr/>
          <p:nvPr/>
        </p:nvSpPr>
        <p:spPr>
          <a:xfrm rot="0">
            <a:off x="0" y="0"/>
            <a:ext cx="18288000" cy="4860910"/>
          </a:xfrm>
          <a:prstGeom prst="rect">
            <a:avLst/>
          </a:prstGeom>
          <a:solidFill>
            <a:srgbClr val="F0F2F6"/>
          </a:solidFill>
        </p:spPr>
      </p:sp>
      <p:sp>
        <p:nvSpPr>
          <p:cNvPr name="Freeform 3" id="3"/>
          <p:cNvSpPr/>
          <p:nvPr/>
        </p:nvSpPr>
        <p:spPr>
          <a:xfrm flipH="false" flipV="false" rot="0">
            <a:off x="460792" y="2674504"/>
            <a:ext cx="6200320" cy="8794780"/>
          </a:xfrm>
          <a:custGeom>
            <a:avLst/>
            <a:gdLst/>
            <a:ahLst/>
            <a:cxnLst/>
            <a:rect r="r" b="b" t="t" l="l"/>
            <a:pathLst>
              <a:path h="8794780" w="6200320">
                <a:moveTo>
                  <a:pt x="0" y="0"/>
                </a:moveTo>
                <a:lnTo>
                  <a:pt x="6200319" y="0"/>
                </a:lnTo>
                <a:lnTo>
                  <a:pt x="6200319" y="8794780"/>
                </a:lnTo>
                <a:lnTo>
                  <a:pt x="0" y="8794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12682" y="2430455"/>
            <a:ext cx="1219255" cy="1219255"/>
          </a:xfrm>
          <a:custGeom>
            <a:avLst/>
            <a:gdLst/>
            <a:ahLst/>
            <a:cxnLst/>
            <a:rect r="r" b="b" t="t" l="l"/>
            <a:pathLst>
              <a:path h="1219255" w="1219255">
                <a:moveTo>
                  <a:pt x="0" y="0"/>
                </a:moveTo>
                <a:lnTo>
                  <a:pt x="1219255" y="0"/>
                </a:lnTo>
                <a:lnTo>
                  <a:pt x="1219255" y="1219255"/>
                </a:lnTo>
                <a:lnTo>
                  <a:pt x="0" y="12192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414676" y="5635041"/>
            <a:ext cx="2815878" cy="3609711"/>
            <a:chOff x="0" y="0"/>
            <a:chExt cx="1000040" cy="1281965"/>
          </a:xfrm>
        </p:grpSpPr>
        <p:sp>
          <p:nvSpPr>
            <p:cNvPr name="Freeform 6" id="6"/>
            <p:cNvSpPr/>
            <p:nvPr/>
          </p:nvSpPr>
          <p:spPr>
            <a:xfrm flipH="false" flipV="false" rot="0">
              <a:off x="0" y="0"/>
              <a:ext cx="1000040" cy="1281965"/>
            </a:xfrm>
            <a:custGeom>
              <a:avLst/>
              <a:gdLst/>
              <a:ahLst/>
              <a:cxnLst/>
              <a:rect r="r" b="b" t="t" l="l"/>
              <a:pathLst>
                <a:path h="1281965" w="1000040">
                  <a:moveTo>
                    <a:pt x="875580" y="1281965"/>
                  </a:moveTo>
                  <a:lnTo>
                    <a:pt x="124460" y="1281965"/>
                  </a:lnTo>
                  <a:cubicBezTo>
                    <a:pt x="55880" y="1281965"/>
                    <a:pt x="0" y="1226085"/>
                    <a:pt x="0" y="1157505"/>
                  </a:cubicBezTo>
                  <a:lnTo>
                    <a:pt x="0" y="124460"/>
                  </a:lnTo>
                  <a:cubicBezTo>
                    <a:pt x="0" y="55880"/>
                    <a:pt x="55880" y="0"/>
                    <a:pt x="124460" y="0"/>
                  </a:cubicBezTo>
                  <a:lnTo>
                    <a:pt x="875580" y="0"/>
                  </a:lnTo>
                  <a:cubicBezTo>
                    <a:pt x="944160" y="0"/>
                    <a:pt x="1000040" y="55880"/>
                    <a:pt x="1000040" y="124460"/>
                  </a:cubicBezTo>
                  <a:lnTo>
                    <a:pt x="1000040" y="1157505"/>
                  </a:lnTo>
                  <a:cubicBezTo>
                    <a:pt x="1000040" y="1226085"/>
                    <a:pt x="944160" y="1281965"/>
                    <a:pt x="875580" y="1281965"/>
                  </a:cubicBezTo>
                  <a:close/>
                </a:path>
              </a:pathLst>
            </a:custGeom>
            <a:solidFill>
              <a:srgbClr val="FFFFFF"/>
            </a:solidFill>
          </p:spPr>
        </p:sp>
      </p:grpSp>
      <p:sp>
        <p:nvSpPr>
          <p:cNvPr name="Freeform 7" id="7"/>
          <p:cNvSpPr/>
          <p:nvPr/>
        </p:nvSpPr>
        <p:spPr>
          <a:xfrm flipH="false" flipV="false" rot="0">
            <a:off x="8048351" y="6039636"/>
            <a:ext cx="1557565" cy="1415968"/>
          </a:xfrm>
          <a:custGeom>
            <a:avLst/>
            <a:gdLst/>
            <a:ahLst/>
            <a:cxnLst/>
            <a:rect r="r" b="b" t="t" l="l"/>
            <a:pathLst>
              <a:path h="1415968" w="1557565">
                <a:moveTo>
                  <a:pt x="0" y="0"/>
                </a:moveTo>
                <a:lnTo>
                  <a:pt x="1557565" y="0"/>
                </a:lnTo>
                <a:lnTo>
                  <a:pt x="1557565" y="1415968"/>
                </a:lnTo>
                <a:lnTo>
                  <a:pt x="0" y="1415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585766" y="5688695"/>
            <a:ext cx="2815878" cy="3609711"/>
            <a:chOff x="0" y="0"/>
            <a:chExt cx="1000040" cy="1281965"/>
          </a:xfrm>
        </p:grpSpPr>
        <p:sp>
          <p:nvSpPr>
            <p:cNvPr name="Freeform 9" id="9"/>
            <p:cNvSpPr/>
            <p:nvPr/>
          </p:nvSpPr>
          <p:spPr>
            <a:xfrm flipH="false" flipV="false" rot="0">
              <a:off x="0" y="0"/>
              <a:ext cx="1000040" cy="1281965"/>
            </a:xfrm>
            <a:custGeom>
              <a:avLst/>
              <a:gdLst/>
              <a:ahLst/>
              <a:cxnLst/>
              <a:rect r="r" b="b" t="t" l="l"/>
              <a:pathLst>
                <a:path h="1281965" w="1000040">
                  <a:moveTo>
                    <a:pt x="875580" y="1281965"/>
                  </a:moveTo>
                  <a:lnTo>
                    <a:pt x="124460" y="1281965"/>
                  </a:lnTo>
                  <a:cubicBezTo>
                    <a:pt x="55880" y="1281965"/>
                    <a:pt x="0" y="1226085"/>
                    <a:pt x="0" y="1157505"/>
                  </a:cubicBezTo>
                  <a:lnTo>
                    <a:pt x="0" y="124460"/>
                  </a:lnTo>
                  <a:cubicBezTo>
                    <a:pt x="0" y="55880"/>
                    <a:pt x="55880" y="0"/>
                    <a:pt x="124460" y="0"/>
                  </a:cubicBezTo>
                  <a:lnTo>
                    <a:pt x="875580" y="0"/>
                  </a:lnTo>
                  <a:cubicBezTo>
                    <a:pt x="944160" y="0"/>
                    <a:pt x="1000040" y="55880"/>
                    <a:pt x="1000040" y="124460"/>
                  </a:cubicBezTo>
                  <a:lnTo>
                    <a:pt x="1000040" y="1157505"/>
                  </a:lnTo>
                  <a:cubicBezTo>
                    <a:pt x="1000040" y="1226085"/>
                    <a:pt x="944160" y="1281965"/>
                    <a:pt x="875580" y="1281965"/>
                  </a:cubicBezTo>
                  <a:close/>
                </a:path>
              </a:pathLst>
            </a:custGeom>
            <a:solidFill>
              <a:srgbClr val="FFFFFF"/>
            </a:solidFill>
          </p:spPr>
        </p:sp>
      </p:grpSp>
      <p:grpSp>
        <p:nvGrpSpPr>
          <p:cNvPr name="Group 10" id="10"/>
          <p:cNvGrpSpPr/>
          <p:nvPr/>
        </p:nvGrpSpPr>
        <p:grpSpPr>
          <a:xfrm rot="0">
            <a:off x="13782326" y="5635041"/>
            <a:ext cx="2815878" cy="3609711"/>
            <a:chOff x="0" y="0"/>
            <a:chExt cx="1000040" cy="1281965"/>
          </a:xfrm>
        </p:grpSpPr>
        <p:sp>
          <p:nvSpPr>
            <p:cNvPr name="Freeform 11" id="11"/>
            <p:cNvSpPr/>
            <p:nvPr/>
          </p:nvSpPr>
          <p:spPr>
            <a:xfrm flipH="false" flipV="false" rot="0">
              <a:off x="0" y="0"/>
              <a:ext cx="1000040" cy="1281965"/>
            </a:xfrm>
            <a:custGeom>
              <a:avLst/>
              <a:gdLst/>
              <a:ahLst/>
              <a:cxnLst/>
              <a:rect r="r" b="b" t="t" l="l"/>
              <a:pathLst>
                <a:path h="1281965" w="1000040">
                  <a:moveTo>
                    <a:pt x="875580" y="1281965"/>
                  </a:moveTo>
                  <a:lnTo>
                    <a:pt x="124460" y="1281965"/>
                  </a:lnTo>
                  <a:cubicBezTo>
                    <a:pt x="55880" y="1281965"/>
                    <a:pt x="0" y="1226085"/>
                    <a:pt x="0" y="1157505"/>
                  </a:cubicBezTo>
                  <a:lnTo>
                    <a:pt x="0" y="124460"/>
                  </a:lnTo>
                  <a:cubicBezTo>
                    <a:pt x="0" y="55880"/>
                    <a:pt x="55880" y="0"/>
                    <a:pt x="124460" y="0"/>
                  </a:cubicBezTo>
                  <a:lnTo>
                    <a:pt x="875580" y="0"/>
                  </a:lnTo>
                  <a:cubicBezTo>
                    <a:pt x="944160" y="0"/>
                    <a:pt x="1000040" y="55880"/>
                    <a:pt x="1000040" y="124460"/>
                  </a:cubicBezTo>
                  <a:lnTo>
                    <a:pt x="1000040" y="1157505"/>
                  </a:lnTo>
                  <a:cubicBezTo>
                    <a:pt x="1000040" y="1226085"/>
                    <a:pt x="944160" y="1281965"/>
                    <a:pt x="875580" y="1281965"/>
                  </a:cubicBezTo>
                  <a:close/>
                </a:path>
              </a:pathLst>
            </a:custGeom>
            <a:solidFill>
              <a:srgbClr val="FFFFFF"/>
            </a:solidFill>
          </p:spPr>
        </p:sp>
      </p:grpSp>
      <p:sp>
        <p:nvSpPr>
          <p:cNvPr name="Freeform 12" id="12"/>
          <p:cNvSpPr/>
          <p:nvPr/>
        </p:nvSpPr>
        <p:spPr>
          <a:xfrm flipH="false" flipV="false" rot="0">
            <a:off x="14362511" y="5874165"/>
            <a:ext cx="1655506" cy="1619386"/>
          </a:xfrm>
          <a:custGeom>
            <a:avLst/>
            <a:gdLst/>
            <a:ahLst/>
            <a:cxnLst/>
            <a:rect r="r" b="b" t="t" l="l"/>
            <a:pathLst>
              <a:path h="1619386" w="1655506">
                <a:moveTo>
                  <a:pt x="0" y="0"/>
                </a:moveTo>
                <a:lnTo>
                  <a:pt x="1655507" y="0"/>
                </a:lnTo>
                <a:lnTo>
                  <a:pt x="1655507" y="1619386"/>
                </a:lnTo>
                <a:lnTo>
                  <a:pt x="0" y="1619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7600950" y="4406316"/>
            <a:ext cx="8815754" cy="971550"/>
            <a:chOff x="0" y="0"/>
            <a:chExt cx="2321845" cy="255881"/>
          </a:xfrm>
        </p:grpSpPr>
        <p:sp>
          <p:nvSpPr>
            <p:cNvPr name="Freeform 14" id="14"/>
            <p:cNvSpPr/>
            <p:nvPr/>
          </p:nvSpPr>
          <p:spPr>
            <a:xfrm flipH="false" flipV="false" rot="0">
              <a:off x="0" y="0"/>
              <a:ext cx="2321845" cy="255881"/>
            </a:xfrm>
            <a:custGeom>
              <a:avLst/>
              <a:gdLst/>
              <a:ahLst/>
              <a:cxnLst/>
              <a:rect r="r" b="b" t="t" l="l"/>
              <a:pathLst>
                <a:path h="255881" w="2321845">
                  <a:moveTo>
                    <a:pt x="0" y="0"/>
                  </a:moveTo>
                  <a:lnTo>
                    <a:pt x="2321845" y="0"/>
                  </a:lnTo>
                  <a:lnTo>
                    <a:pt x="2321845" y="255881"/>
                  </a:lnTo>
                  <a:lnTo>
                    <a:pt x="0" y="255881"/>
                  </a:lnTo>
                  <a:close/>
                </a:path>
              </a:pathLst>
            </a:custGeom>
            <a:solidFill>
              <a:srgbClr val="0077B6"/>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TextBox 16" id="16"/>
          <p:cNvSpPr txBox="true"/>
          <p:nvPr/>
        </p:nvSpPr>
        <p:spPr>
          <a:xfrm rot="0">
            <a:off x="7949749" y="2081730"/>
            <a:ext cx="8017399" cy="1061723"/>
          </a:xfrm>
          <a:prstGeom prst="rect">
            <a:avLst/>
          </a:prstGeom>
        </p:spPr>
        <p:txBody>
          <a:bodyPr anchor="t" rtlCol="false" tIns="0" lIns="0" bIns="0" rIns="0">
            <a:spAutoFit/>
          </a:bodyPr>
          <a:lstStyle/>
          <a:p>
            <a:pPr algn="ctr">
              <a:lnSpc>
                <a:spcPts val="8679"/>
              </a:lnSpc>
              <a:spcBef>
                <a:spcPct val="0"/>
              </a:spcBef>
            </a:pPr>
            <a:r>
              <a:rPr lang="en-US" sz="6199">
                <a:solidFill>
                  <a:srgbClr val="09427D"/>
                </a:solidFill>
                <a:latin typeface="Now Bold"/>
              </a:rPr>
              <a:t>EDA </a:t>
            </a:r>
            <a:r>
              <a:rPr lang="en-US" sz="6199">
                <a:solidFill>
                  <a:srgbClr val="F29961"/>
                </a:solidFill>
                <a:latin typeface="Now Bold"/>
              </a:rPr>
              <a:t>&amp;</a:t>
            </a:r>
            <a:r>
              <a:rPr lang="en-US" sz="6199">
                <a:solidFill>
                  <a:srgbClr val="09427D"/>
                </a:solidFill>
                <a:latin typeface="Now Bold"/>
              </a:rPr>
              <a:t> INSIGHT</a:t>
            </a:r>
          </a:p>
        </p:txBody>
      </p:sp>
      <p:sp>
        <p:nvSpPr>
          <p:cNvPr name="TextBox 17" id="17"/>
          <p:cNvSpPr txBox="true"/>
          <p:nvPr/>
        </p:nvSpPr>
        <p:spPr>
          <a:xfrm rot="0">
            <a:off x="7600950" y="4406316"/>
            <a:ext cx="8815754" cy="971550"/>
          </a:xfrm>
          <a:prstGeom prst="rect">
            <a:avLst/>
          </a:prstGeom>
        </p:spPr>
        <p:txBody>
          <a:bodyPr anchor="t" rtlCol="false" tIns="0" lIns="0" bIns="0" rIns="0">
            <a:spAutoFit/>
          </a:bodyPr>
          <a:lstStyle/>
          <a:p>
            <a:pPr algn="ctr" marL="0" indent="0" lvl="0">
              <a:lnSpc>
                <a:spcPts val="7680"/>
              </a:lnSpc>
              <a:spcBef>
                <a:spcPct val="0"/>
              </a:spcBef>
            </a:pPr>
            <a:r>
              <a:rPr lang="en-US" sz="6400">
                <a:solidFill>
                  <a:srgbClr val="FFFFFF"/>
                </a:solidFill>
                <a:latin typeface="Now Bold"/>
              </a:rPr>
              <a:t>DATA OVERVIEW</a:t>
            </a:r>
          </a:p>
        </p:txBody>
      </p:sp>
      <p:sp>
        <p:nvSpPr>
          <p:cNvPr name="TextBox 18" id="18"/>
          <p:cNvSpPr txBox="true"/>
          <p:nvPr/>
        </p:nvSpPr>
        <p:spPr>
          <a:xfrm rot="0">
            <a:off x="13705870" y="7736494"/>
            <a:ext cx="2886391" cy="737235"/>
          </a:xfrm>
          <a:prstGeom prst="rect">
            <a:avLst/>
          </a:prstGeom>
        </p:spPr>
        <p:txBody>
          <a:bodyPr anchor="t" rtlCol="false" tIns="0" lIns="0" bIns="0" rIns="0">
            <a:spAutoFit/>
          </a:bodyPr>
          <a:lstStyle/>
          <a:p>
            <a:pPr algn="ctr">
              <a:lnSpc>
                <a:spcPts val="2940"/>
              </a:lnSpc>
            </a:pPr>
            <a:r>
              <a:rPr lang="en-US" sz="2100">
                <a:solidFill>
                  <a:srgbClr val="000000"/>
                </a:solidFill>
                <a:latin typeface="Now"/>
              </a:rPr>
              <a:t>PRODUCT TAKEN</a:t>
            </a:r>
          </a:p>
          <a:p>
            <a:pPr algn="ctr" marL="0" indent="0" lvl="0">
              <a:lnSpc>
                <a:spcPts val="2940"/>
              </a:lnSpc>
              <a:spcBef>
                <a:spcPct val="0"/>
              </a:spcBef>
            </a:pPr>
          </a:p>
        </p:txBody>
      </p:sp>
      <p:sp>
        <p:nvSpPr>
          <p:cNvPr name="TextBox 19" id="19"/>
          <p:cNvSpPr txBox="true"/>
          <p:nvPr/>
        </p:nvSpPr>
        <p:spPr>
          <a:xfrm rot="0">
            <a:off x="10515253" y="7704109"/>
            <a:ext cx="2886391" cy="1108710"/>
          </a:xfrm>
          <a:prstGeom prst="rect">
            <a:avLst/>
          </a:prstGeom>
        </p:spPr>
        <p:txBody>
          <a:bodyPr anchor="t" rtlCol="false" tIns="0" lIns="0" bIns="0" rIns="0">
            <a:spAutoFit/>
          </a:bodyPr>
          <a:lstStyle/>
          <a:p>
            <a:pPr algn="ctr">
              <a:lnSpc>
                <a:spcPts val="2940"/>
              </a:lnSpc>
            </a:pPr>
            <a:r>
              <a:rPr lang="en-US" sz="2100">
                <a:solidFill>
                  <a:srgbClr val="000000"/>
                </a:solidFill>
                <a:latin typeface="Now"/>
              </a:rPr>
              <a:t>INFORMATION OF</a:t>
            </a:r>
          </a:p>
          <a:p>
            <a:pPr algn="ctr">
              <a:lnSpc>
                <a:spcPts val="2940"/>
              </a:lnSpc>
            </a:pPr>
            <a:r>
              <a:rPr lang="en-US" sz="2100">
                <a:solidFill>
                  <a:srgbClr val="000000"/>
                </a:solidFill>
                <a:latin typeface="Now"/>
              </a:rPr>
              <a:t>PITCH</a:t>
            </a:r>
          </a:p>
          <a:p>
            <a:pPr algn="ctr" marL="0" indent="0" lvl="0">
              <a:lnSpc>
                <a:spcPts val="2940"/>
              </a:lnSpc>
              <a:spcBef>
                <a:spcPct val="0"/>
              </a:spcBef>
            </a:pPr>
          </a:p>
        </p:txBody>
      </p:sp>
      <p:sp>
        <p:nvSpPr>
          <p:cNvPr name="TextBox 20" id="20"/>
          <p:cNvSpPr txBox="true"/>
          <p:nvPr/>
        </p:nvSpPr>
        <p:spPr>
          <a:xfrm rot="0">
            <a:off x="7383938" y="7704109"/>
            <a:ext cx="2886391" cy="737235"/>
          </a:xfrm>
          <a:prstGeom prst="rect">
            <a:avLst/>
          </a:prstGeom>
        </p:spPr>
        <p:txBody>
          <a:bodyPr anchor="t" rtlCol="false" tIns="0" lIns="0" bIns="0" rIns="0">
            <a:spAutoFit/>
          </a:bodyPr>
          <a:lstStyle/>
          <a:p>
            <a:pPr algn="ctr">
              <a:lnSpc>
                <a:spcPts val="2940"/>
              </a:lnSpc>
            </a:pPr>
            <a:r>
              <a:rPr lang="en-US" sz="2100">
                <a:solidFill>
                  <a:srgbClr val="000000"/>
                </a:solidFill>
                <a:latin typeface="Now"/>
              </a:rPr>
              <a:t>CUSTOMER </a:t>
            </a:r>
          </a:p>
          <a:p>
            <a:pPr algn="ctr" marL="0" indent="0" lvl="0">
              <a:lnSpc>
                <a:spcPts val="2940"/>
              </a:lnSpc>
              <a:spcBef>
                <a:spcPct val="0"/>
              </a:spcBef>
            </a:pPr>
            <a:r>
              <a:rPr lang="en-US" sz="2100">
                <a:solidFill>
                  <a:srgbClr val="000000"/>
                </a:solidFill>
                <a:latin typeface="Now"/>
              </a:rPr>
              <a:t>INFORMATION</a:t>
            </a:r>
          </a:p>
        </p:txBody>
      </p:sp>
      <p:sp>
        <p:nvSpPr>
          <p:cNvPr name="Freeform 21" id="21"/>
          <p:cNvSpPr/>
          <p:nvPr/>
        </p:nvSpPr>
        <p:spPr>
          <a:xfrm flipH="false" flipV="false" rot="0">
            <a:off x="11196407" y="5942606"/>
            <a:ext cx="1524082" cy="1512998"/>
          </a:xfrm>
          <a:custGeom>
            <a:avLst/>
            <a:gdLst/>
            <a:ahLst/>
            <a:cxnLst/>
            <a:rect r="r" b="b" t="t" l="l"/>
            <a:pathLst>
              <a:path h="1512998" w="1524082">
                <a:moveTo>
                  <a:pt x="0" y="0"/>
                </a:moveTo>
                <a:lnTo>
                  <a:pt x="1524082" y="0"/>
                </a:lnTo>
                <a:lnTo>
                  <a:pt x="1524082" y="1512998"/>
                </a:lnTo>
                <a:lnTo>
                  <a:pt x="0" y="15129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255747" y="285376"/>
            <a:ext cx="15388004" cy="1358204"/>
            <a:chOff x="0" y="0"/>
            <a:chExt cx="20517338" cy="1810939"/>
          </a:xfrm>
        </p:grpSpPr>
        <p:sp>
          <p:nvSpPr>
            <p:cNvPr name="TextBox 23" id="23"/>
            <p:cNvSpPr txBox="true"/>
            <p:nvPr/>
          </p:nvSpPr>
          <p:spPr>
            <a:xfrm rot="0">
              <a:off x="0" y="-114300"/>
              <a:ext cx="20517338" cy="1179405"/>
            </a:xfrm>
            <a:prstGeom prst="rect">
              <a:avLst/>
            </a:prstGeom>
          </p:spPr>
          <p:txBody>
            <a:bodyPr anchor="t" rtlCol="false" tIns="0" lIns="0" bIns="0" rIns="0">
              <a:spAutoFit/>
            </a:bodyPr>
            <a:lstStyle/>
            <a:p>
              <a:pPr>
                <a:lnSpc>
                  <a:spcPts val="7420"/>
                </a:lnSpc>
                <a:spcBef>
                  <a:spcPct val="0"/>
                </a:spcBef>
              </a:pPr>
              <a:r>
                <a:rPr lang="en-US" sz="5300">
                  <a:solidFill>
                    <a:srgbClr val="09427D"/>
                  </a:solidFill>
                  <a:latin typeface="Now Bold"/>
                </a:rPr>
                <a:t>How is </a:t>
              </a:r>
              <a:r>
                <a:rPr lang="en-US" sz="5300">
                  <a:solidFill>
                    <a:srgbClr val="F29961"/>
                  </a:solidFill>
                  <a:latin typeface="Now Bold"/>
                </a:rPr>
                <a:t>the Current Condition?</a:t>
              </a:r>
            </a:p>
          </p:txBody>
        </p:sp>
        <p:sp>
          <p:nvSpPr>
            <p:cNvPr name="TextBox 24" id="24"/>
            <p:cNvSpPr txBox="true"/>
            <p:nvPr/>
          </p:nvSpPr>
          <p:spPr>
            <a:xfrm rot="0">
              <a:off x="0" y="1347502"/>
              <a:ext cx="20517338" cy="463437"/>
            </a:xfrm>
            <a:prstGeom prst="rect">
              <a:avLst/>
            </a:prstGeom>
          </p:spPr>
          <p:txBody>
            <a:bodyPr anchor="t" rtlCol="false" tIns="0" lIns="0" bIns="0" rIns="0">
              <a:spAutoFit/>
            </a:bodyPr>
            <a:lstStyle/>
            <a:p>
              <a:pPr>
                <a:lnSpc>
                  <a:spcPts val="2940"/>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0" y="0"/>
            <a:ext cx="6514518" cy="10287000"/>
            <a:chOff x="0" y="0"/>
            <a:chExt cx="1715758" cy="2709333"/>
          </a:xfrm>
        </p:grpSpPr>
        <p:sp>
          <p:nvSpPr>
            <p:cNvPr name="Freeform 3" id="3"/>
            <p:cNvSpPr/>
            <p:nvPr/>
          </p:nvSpPr>
          <p:spPr>
            <a:xfrm flipH="false" flipV="false" rot="0">
              <a:off x="0" y="0"/>
              <a:ext cx="1715758" cy="2709333"/>
            </a:xfrm>
            <a:custGeom>
              <a:avLst/>
              <a:gdLst/>
              <a:ahLst/>
              <a:cxnLst/>
              <a:rect r="r" b="b" t="t" l="l"/>
              <a:pathLst>
                <a:path h="2709333" w="1715758">
                  <a:moveTo>
                    <a:pt x="0" y="0"/>
                  </a:moveTo>
                  <a:lnTo>
                    <a:pt x="1715758" y="0"/>
                  </a:lnTo>
                  <a:lnTo>
                    <a:pt x="1715758" y="2709333"/>
                  </a:lnTo>
                  <a:lnTo>
                    <a:pt x="0" y="2709333"/>
                  </a:lnTo>
                  <a:close/>
                </a:path>
              </a:pathLst>
            </a:custGeom>
            <a:solidFill>
              <a:srgbClr val="F7D69C"/>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424879" y="2831530"/>
            <a:ext cx="3628505" cy="4114800"/>
          </a:xfrm>
          <a:custGeom>
            <a:avLst/>
            <a:gdLst/>
            <a:ahLst/>
            <a:cxnLst/>
            <a:rect r="r" b="b" t="t" l="l"/>
            <a:pathLst>
              <a:path h="4114800" w="3628505">
                <a:moveTo>
                  <a:pt x="0" y="0"/>
                </a:moveTo>
                <a:lnTo>
                  <a:pt x="3628505" y="0"/>
                </a:lnTo>
                <a:lnTo>
                  <a:pt x="362850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583250" y="1858645"/>
            <a:ext cx="601836" cy="555878"/>
          </a:xfrm>
          <a:custGeom>
            <a:avLst/>
            <a:gdLst/>
            <a:ahLst/>
            <a:cxnLst/>
            <a:rect r="r" b="b" t="t" l="l"/>
            <a:pathLst>
              <a:path h="555878" w="601836">
                <a:moveTo>
                  <a:pt x="0" y="0"/>
                </a:moveTo>
                <a:lnTo>
                  <a:pt x="601836" y="0"/>
                </a:lnTo>
                <a:lnTo>
                  <a:pt x="601836" y="555877"/>
                </a:lnTo>
                <a:lnTo>
                  <a:pt x="0" y="555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086638" y="7670803"/>
            <a:ext cx="9610067" cy="824925"/>
          </a:xfrm>
          <a:prstGeom prst="rect">
            <a:avLst/>
          </a:prstGeom>
        </p:spPr>
        <p:txBody>
          <a:bodyPr anchor="t" rtlCol="false" tIns="0" lIns="0" bIns="0" rIns="0">
            <a:spAutoFit/>
          </a:bodyPr>
          <a:lstStyle/>
          <a:p>
            <a:pPr algn="just">
              <a:lnSpc>
                <a:spcPts val="3360"/>
              </a:lnSpc>
              <a:spcBef>
                <a:spcPct val="0"/>
              </a:spcBef>
            </a:pPr>
            <a:r>
              <a:rPr lang="en-US" sz="2400">
                <a:solidFill>
                  <a:srgbClr val="F8F8F8"/>
                </a:solidFill>
                <a:latin typeface="Nunito Sans Regular"/>
              </a:rPr>
              <a:t>This is the onboarding page of our app that contains an introduction and information about Healthio.</a:t>
            </a:r>
          </a:p>
        </p:txBody>
      </p:sp>
      <p:sp>
        <p:nvSpPr>
          <p:cNvPr name="Freeform 8" id="8"/>
          <p:cNvSpPr/>
          <p:nvPr/>
        </p:nvSpPr>
        <p:spPr>
          <a:xfrm flipH="false" flipV="false" rot="0">
            <a:off x="7583250" y="2414522"/>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583250" y="2970400"/>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583250" y="3564378"/>
            <a:ext cx="601836" cy="555878"/>
          </a:xfrm>
          <a:custGeom>
            <a:avLst/>
            <a:gdLst/>
            <a:ahLst/>
            <a:cxnLst/>
            <a:rect r="r" b="b" t="t" l="l"/>
            <a:pathLst>
              <a:path h="555878" w="601836">
                <a:moveTo>
                  <a:pt x="0" y="0"/>
                </a:moveTo>
                <a:lnTo>
                  <a:pt x="601836" y="0"/>
                </a:lnTo>
                <a:lnTo>
                  <a:pt x="601836" y="555877"/>
                </a:lnTo>
                <a:lnTo>
                  <a:pt x="0" y="555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583250" y="4120255"/>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583250" y="4676133"/>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7545150" y="5271066"/>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1643275" y="6357756"/>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1643275" y="6913634"/>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1643275" y="7469512"/>
            <a:ext cx="601836" cy="555878"/>
          </a:xfrm>
          <a:custGeom>
            <a:avLst/>
            <a:gdLst/>
            <a:ahLst/>
            <a:cxnLst/>
            <a:rect r="r" b="b" t="t" l="l"/>
            <a:pathLst>
              <a:path h="555878" w="601836">
                <a:moveTo>
                  <a:pt x="0" y="0"/>
                </a:moveTo>
                <a:lnTo>
                  <a:pt x="601836" y="0"/>
                </a:lnTo>
                <a:lnTo>
                  <a:pt x="601836" y="555877"/>
                </a:lnTo>
                <a:lnTo>
                  <a:pt x="0" y="555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1643275" y="8025389"/>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1643275" y="8581267"/>
            <a:ext cx="601836" cy="555878"/>
          </a:xfrm>
          <a:custGeom>
            <a:avLst/>
            <a:gdLst/>
            <a:ahLst/>
            <a:cxnLst/>
            <a:rect r="r" b="b" t="t" l="l"/>
            <a:pathLst>
              <a:path h="555878" w="601836">
                <a:moveTo>
                  <a:pt x="0" y="0"/>
                </a:moveTo>
                <a:lnTo>
                  <a:pt x="601836" y="0"/>
                </a:lnTo>
                <a:lnTo>
                  <a:pt x="601836" y="555878"/>
                </a:lnTo>
                <a:lnTo>
                  <a:pt x="0" y="555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681375" y="9175245"/>
            <a:ext cx="601836" cy="555878"/>
          </a:xfrm>
          <a:custGeom>
            <a:avLst/>
            <a:gdLst/>
            <a:ahLst/>
            <a:cxnLst/>
            <a:rect r="r" b="b" t="t" l="l"/>
            <a:pathLst>
              <a:path h="555878" w="601836">
                <a:moveTo>
                  <a:pt x="0" y="0"/>
                </a:moveTo>
                <a:lnTo>
                  <a:pt x="601836" y="0"/>
                </a:lnTo>
                <a:lnTo>
                  <a:pt x="601836" y="555877"/>
                </a:lnTo>
                <a:lnTo>
                  <a:pt x="0" y="5558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7277138" y="266700"/>
            <a:ext cx="10735257" cy="1238248"/>
          </a:xfrm>
          <a:prstGeom prst="rect">
            <a:avLst/>
          </a:prstGeom>
        </p:spPr>
        <p:txBody>
          <a:bodyPr anchor="t" rtlCol="false" tIns="0" lIns="0" bIns="0" rIns="0">
            <a:spAutoFit/>
          </a:bodyPr>
          <a:lstStyle/>
          <a:p>
            <a:pPr algn="ctr">
              <a:lnSpc>
                <a:spcPts val="9975"/>
              </a:lnSpc>
            </a:pPr>
            <a:r>
              <a:rPr lang="en-US" sz="7500">
                <a:solidFill>
                  <a:srgbClr val="302B70"/>
                </a:solidFill>
                <a:latin typeface="Aileron Heavy Bold"/>
              </a:rPr>
              <a:t>Customer Information </a:t>
            </a:r>
          </a:p>
        </p:txBody>
      </p:sp>
      <p:sp>
        <p:nvSpPr>
          <p:cNvPr name="TextBox 21" id="21"/>
          <p:cNvSpPr txBox="true"/>
          <p:nvPr/>
        </p:nvSpPr>
        <p:spPr>
          <a:xfrm rot="0">
            <a:off x="8458448" y="1782445"/>
            <a:ext cx="2872264"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Customer ID</a:t>
            </a:r>
          </a:p>
        </p:txBody>
      </p:sp>
      <p:sp>
        <p:nvSpPr>
          <p:cNvPr name="TextBox 22" id="22"/>
          <p:cNvSpPr txBox="true"/>
          <p:nvPr/>
        </p:nvSpPr>
        <p:spPr>
          <a:xfrm rot="0">
            <a:off x="8458448" y="2300474"/>
            <a:ext cx="878681"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Age</a:t>
            </a:r>
          </a:p>
        </p:txBody>
      </p:sp>
      <p:sp>
        <p:nvSpPr>
          <p:cNvPr name="TextBox 23" id="23"/>
          <p:cNvSpPr txBox="true"/>
          <p:nvPr/>
        </p:nvSpPr>
        <p:spPr>
          <a:xfrm rot="0">
            <a:off x="8458448" y="2957196"/>
            <a:ext cx="1920557"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City Tier</a:t>
            </a:r>
          </a:p>
        </p:txBody>
      </p:sp>
      <p:sp>
        <p:nvSpPr>
          <p:cNvPr name="TextBox 24" id="24"/>
          <p:cNvSpPr txBox="true"/>
          <p:nvPr/>
        </p:nvSpPr>
        <p:spPr>
          <a:xfrm rot="0">
            <a:off x="8458448" y="3560447"/>
            <a:ext cx="1661954"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Gender</a:t>
            </a:r>
          </a:p>
        </p:txBody>
      </p:sp>
      <p:sp>
        <p:nvSpPr>
          <p:cNvPr name="TextBox 25" id="25"/>
          <p:cNvSpPr txBox="true"/>
          <p:nvPr/>
        </p:nvSpPr>
        <p:spPr>
          <a:xfrm rot="0">
            <a:off x="8458448" y="4109268"/>
            <a:ext cx="5587365"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NumberOfPersonVisiting</a:t>
            </a:r>
          </a:p>
        </p:txBody>
      </p:sp>
      <p:sp>
        <p:nvSpPr>
          <p:cNvPr name="TextBox 26" id="26"/>
          <p:cNvSpPr txBox="true"/>
          <p:nvPr/>
        </p:nvSpPr>
        <p:spPr>
          <a:xfrm rot="0">
            <a:off x="8458448" y="4706755"/>
            <a:ext cx="5088890"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PreferredPropertyStar</a:t>
            </a:r>
          </a:p>
        </p:txBody>
      </p:sp>
      <p:sp>
        <p:nvSpPr>
          <p:cNvPr name="TextBox 27" id="27"/>
          <p:cNvSpPr txBox="true"/>
          <p:nvPr/>
        </p:nvSpPr>
        <p:spPr>
          <a:xfrm rot="0">
            <a:off x="8458448" y="5297305"/>
            <a:ext cx="3053874"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Clear Sans Regular"/>
              </a:rPr>
              <a:t>MaritalStatus</a:t>
            </a:r>
          </a:p>
        </p:txBody>
      </p:sp>
      <p:sp>
        <p:nvSpPr>
          <p:cNvPr name="TextBox 28" id="28"/>
          <p:cNvSpPr txBox="true"/>
          <p:nvPr/>
        </p:nvSpPr>
        <p:spPr>
          <a:xfrm rot="0">
            <a:off x="12518876" y="6281556"/>
            <a:ext cx="3471386" cy="679451"/>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lear Sans Regular"/>
              </a:rPr>
              <a:t>NumberOfTrips</a:t>
            </a:r>
          </a:p>
        </p:txBody>
      </p:sp>
      <p:sp>
        <p:nvSpPr>
          <p:cNvPr name="TextBox 29" id="29"/>
          <p:cNvSpPr txBox="true"/>
          <p:nvPr/>
        </p:nvSpPr>
        <p:spPr>
          <a:xfrm rot="0">
            <a:off x="12480776" y="6823272"/>
            <a:ext cx="2354263" cy="679451"/>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lear Sans Regular"/>
              </a:rPr>
              <a:t>Pasppport</a:t>
            </a:r>
          </a:p>
        </p:txBody>
      </p:sp>
      <p:sp>
        <p:nvSpPr>
          <p:cNvPr name="TextBox 30" id="30"/>
          <p:cNvSpPr txBox="true"/>
          <p:nvPr/>
        </p:nvSpPr>
        <p:spPr>
          <a:xfrm rot="0">
            <a:off x="12528401" y="7441188"/>
            <a:ext cx="1794351" cy="679451"/>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Clear Sans Regular"/>
              </a:rPr>
              <a:t>OwnCar</a:t>
            </a:r>
          </a:p>
        </p:txBody>
      </p:sp>
      <p:sp>
        <p:nvSpPr>
          <p:cNvPr name="TextBox 31" id="31"/>
          <p:cNvSpPr txBox="true"/>
          <p:nvPr/>
        </p:nvSpPr>
        <p:spPr>
          <a:xfrm rot="0">
            <a:off x="12480776" y="8026115"/>
            <a:ext cx="5779294" cy="662941"/>
          </a:xfrm>
          <a:prstGeom prst="rect">
            <a:avLst/>
          </a:prstGeom>
        </p:spPr>
        <p:txBody>
          <a:bodyPr anchor="t" rtlCol="false" tIns="0" lIns="0" bIns="0" rIns="0">
            <a:spAutoFit/>
          </a:bodyPr>
          <a:lstStyle/>
          <a:p>
            <a:pPr>
              <a:lnSpc>
                <a:spcPts val="5459"/>
              </a:lnSpc>
              <a:spcBef>
                <a:spcPct val="0"/>
              </a:spcBef>
            </a:pPr>
            <a:r>
              <a:rPr lang="en-US" sz="3899">
                <a:solidFill>
                  <a:srgbClr val="000000"/>
                </a:solidFill>
                <a:latin typeface="Clear Sans Regular"/>
              </a:rPr>
              <a:t>NumberOfChildrenVisiting</a:t>
            </a:r>
          </a:p>
        </p:txBody>
      </p:sp>
      <p:sp>
        <p:nvSpPr>
          <p:cNvPr name="TextBox 32" id="32"/>
          <p:cNvSpPr txBox="true"/>
          <p:nvPr/>
        </p:nvSpPr>
        <p:spPr>
          <a:xfrm rot="0">
            <a:off x="12480776" y="8595359"/>
            <a:ext cx="2630170" cy="662941"/>
          </a:xfrm>
          <a:prstGeom prst="rect">
            <a:avLst/>
          </a:prstGeom>
        </p:spPr>
        <p:txBody>
          <a:bodyPr anchor="t" rtlCol="false" tIns="0" lIns="0" bIns="0" rIns="0">
            <a:spAutoFit/>
          </a:bodyPr>
          <a:lstStyle/>
          <a:p>
            <a:pPr>
              <a:lnSpc>
                <a:spcPts val="5459"/>
              </a:lnSpc>
              <a:spcBef>
                <a:spcPct val="0"/>
              </a:spcBef>
            </a:pPr>
            <a:r>
              <a:rPr lang="en-US" sz="3899">
                <a:solidFill>
                  <a:srgbClr val="000000"/>
                </a:solidFill>
                <a:latin typeface="Clear Sans Regular"/>
              </a:rPr>
              <a:t>Designation</a:t>
            </a:r>
          </a:p>
        </p:txBody>
      </p:sp>
      <p:sp>
        <p:nvSpPr>
          <p:cNvPr name="TextBox 33" id="33"/>
          <p:cNvSpPr txBox="true"/>
          <p:nvPr/>
        </p:nvSpPr>
        <p:spPr>
          <a:xfrm rot="0">
            <a:off x="12480776" y="9201150"/>
            <a:ext cx="3455194" cy="662941"/>
          </a:xfrm>
          <a:prstGeom prst="rect">
            <a:avLst/>
          </a:prstGeom>
        </p:spPr>
        <p:txBody>
          <a:bodyPr anchor="t" rtlCol="false" tIns="0" lIns="0" bIns="0" rIns="0">
            <a:spAutoFit/>
          </a:bodyPr>
          <a:lstStyle/>
          <a:p>
            <a:pPr>
              <a:lnSpc>
                <a:spcPts val="5459"/>
              </a:lnSpc>
              <a:spcBef>
                <a:spcPct val="0"/>
              </a:spcBef>
            </a:pPr>
            <a:r>
              <a:rPr lang="en-US" sz="3899">
                <a:solidFill>
                  <a:srgbClr val="000000"/>
                </a:solidFill>
                <a:latin typeface="Clear Sans Regular"/>
              </a:rPr>
              <a:t>MonthlyIncome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0" y="0"/>
            <a:ext cx="6514518" cy="10287000"/>
            <a:chOff x="0" y="0"/>
            <a:chExt cx="1715758" cy="2709333"/>
          </a:xfrm>
        </p:grpSpPr>
        <p:sp>
          <p:nvSpPr>
            <p:cNvPr name="Freeform 3" id="3"/>
            <p:cNvSpPr/>
            <p:nvPr/>
          </p:nvSpPr>
          <p:spPr>
            <a:xfrm flipH="false" flipV="false" rot="0">
              <a:off x="0" y="0"/>
              <a:ext cx="1715758" cy="2709333"/>
            </a:xfrm>
            <a:custGeom>
              <a:avLst/>
              <a:gdLst/>
              <a:ahLst/>
              <a:cxnLst/>
              <a:rect r="r" b="b" t="t" l="l"/>
              <a:pathLst>
                <a:path h="2709333" w="1715758">
                  <a:moveTo>
                    <a:pt x="0" y="0"/>
                  </a:moveTo>
                  <a:lnTo>
                    <a:pt x="1715758" y="0"/>
                  </a:lnTo>
                  <a:lnTo>
                    <a:pt x="1715758" y="2709333"/>
                  </a:lnTo>
                  <a:lnTo>
                    <a:pt x="0" y="2709333"/>
                  </a:lnTo>
                  <a:close/>
                </a:path>
              </a:pathLst>
            </a:custGeom>
            <a:solidFill>
              <a:srgbClr val="F7D69C"/>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940"/>
                </a:lnSpc>
              </a:pPr>
              <a:r>
                <a:rPr lang="en-US" sz="2100">
                  <a:solidFill>
                    <a:srgbClr val="FFFFFF"/>
                  </a:solidFill>
                  <a:latin typeface="Now Bold"/>
                </a:rPr>
                <a:t>a</a:t>
              </a:r>
            </a:p>
          </p:txBody>
        </p:sp>
      </p:grpSp>
      <p:sp>
        <p:nvSpPr>
          <p:cNvPr name="Freeform 5" id="5"/>
          <p:cNvSpPr/>
          <p:nvPr/>
        </p:nvSpPr>
        <p:spPr>
          <a:xfrm flipH="false" flipV="false" rot="0">
            <a:off x="1257080" y="2731319"/>
            <a:ext cx="4144945" cy="4114800"/>
          </a:xfrm>
          <a:custGeom>
            <a:avLst/>
            <a:gdLst/>
            <a:ahLst/>
            <a:cxnLst/>
            <a:rect r="r" b="b" t="t" l="l"/>
            <a:pathLst>
              <a:path h="4114800" w="4144945">
                <a:moveTo>
                  <a:pt x="0" y="0"/>
                </a:moveTo>
                <a:lnTo>
                  <a:pt x="4144945" y="0"/>
                </a:lnTo>
                <a:lnTo>
                  <a:pt x="414494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834555" y="2495613"/>
            <a:ext cx="1092710" cy="925823"/>
          </a:xfrm>
          <a:custGeom>
            <a:avLst/>
            <a:gdLst/>
            <a:ahLst/>
            <a:cxnLst/>
            <a:rect r="r" b="b" t="t" l="l"/>
            <a:pathLst>
              <a:path h="925823" w="1092710">
                <a:moveTo>
                  <a:pt x="0" y="0"/>
                </a:moveTo>
                <a:lnTo>
                  <a:pt x="1092711" y="0"/>
                </a:lnTo>
                <a:lnTo>
                  <a:pt x="1092711" y="925824"/>
                </a:lnTo>
                <a:lnTo>
                  <a:pt x="0" y="925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086638" y="7670803"/>
            <a:ext cx="9610067" cy="824925"/>
          </a:xfrm>
          <a:prstGeom prst="rect">
            <a:avLst/>
          </a:prstGeom>
        </p:spPr>
        <p:txBody>
          <a:bodyPr anchor="t" rtlCol="false" tIns="0" lIns="0" bIns="0" rIns="0">
            <a:spAutoFit/>
          </a:bodyPr>
          <a:lstStyle/>
          <a:p>
            <a:pPr algn="just">
              <a:lnSpc>
                <a:spcPts val="3360"/>
              </a:lnSpc>
              <a:spcBef>
                <a:spcPct val="0"/>
              </a:spcBef>
            </a:pPr>
            <a:r>
              <a:rPr lang="en-US" sz="2400">
                <a:solidFill>
                  <a:srgbClr val="F8F8F8"/>
                </a:solidFill>
                <a:latin typeface="Nunito Sans Regular"/>
              </a:rPr>
              <a:t>This is the onboarding page of our app that contains an introduction and information about Healthio.</a:t>
            </a:r>
          </a:p>
        </p:txBody>
      </p:sp>
      <p:sp>
        <p:nvSpPr>
          <p:cNvPr name="TextBox 8" id="8"/>
          <p:cNvSpPr txBox="true"/>
          <p:nvPr/>
        </p:nvSpPr>
        <p:spPr>
          <a:xfrm rot="0">
            <a:off x="7277138" y="266700"/>
            <a:ext cx="10735257" cy="1238248"/>
          </a:xfrm>
          <a:prstGeom prst="rect">
            <a:avLst/>
          </a:prstGeom>
        </p:spPr>
        <p:txBody>
          <a:bodyPr anchor="t" rtlCol="false" tIns="0" lIns="0" bIns="0" rIns="0">
            <a:spAutoFit/>
          </a:bodyPr>
          <a:lstStyle/>
          <a:p>
            <a:pPr algn="ctr">
              <a:lnSpc>
                <a:spcPts val="9975"/>
              </a:lnSpc>
            </a:pPr>
            <a:r>
              <a:rPr lang="en-US" sz="7500">
                <a:solidFill>
                  <a:srgbClr val="302B70"/>
                </a:solidFill>
                <a:latin typeface="Aileron Heavy Bold"/>
              </a:rPr>
              <a:t>Information Of Pitch</a:t>
            </a:r>
          </a:p>
        </p:txBody>
      </p:sp>
      <p:sp>
        <p:nvSpPr>
          <p:cNvPr name="Freeform 9" id="9"/>
          <p:cNvSpPr/>
          <p:nvPr/>
        </p:nvSpPr>
        <p:spPr>
          <a:xfrm flipH="false" flipV="false" rot="0">
            <a:off x="7834555" y="3642166"/>
            <a:ext cx="1092710" cy="925823"/>
          </a:xfrm>
          <a:custGeom>
            <a:avLst/>
            <a:gdLst/>
            <a:ahLst/>
            <a:cxnLst/>
            <a:rect r="r" b="b" t="t" l="l"/>
            <a:pathLst>
              <a:path h="925823" w="1092710">
                <a:moveTo>
                  <a:pt x="0" y="0"/>
                </a:moveTo>
                <a:lnTo>
                  <a:pt x="1092711" y="0"/>
                </a:lnTo>
                <a:lnTo>
                  <a:pt x="1092711" y="925824"/>
                </a:lnTo>
                <a:lnTo>
                  <a:pt x="0" y="925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834555" y="4788719"/>
            <a:ext cx="1092710" cy="925823"/>
          </a:xfrm>
          <a:custGeom>
            <a:avLst/>
            <a:gdLst/>
            <a:ahLst/>
            <a:cxnLst/>
            <a:rect r="r" b="b" t="t" l="l"/>
            <a:pathLst>
              <a:path h="925823" w="1092710">
                <a:moveTo>
                  <a:pt x="0" y="0"/>
                </a:moveTo>
                <a:lnTo>
                  <a:pt x="1092711" y="0"/>
                </a:lnTo>
                <a:lnTo>
                  <a:pt x="1092711" y="925824"/>
                </a:lnTo>
                <a:lnTo>
                  <a:pt x="0" y="925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834555" y="5933618"/>
            <a:ext cx="1092710" cy="925823"/>
          </a:xfrm>
          <a:custGeom>
            <a:avLst/>
            <a:gdLst/>
            <a:ahLst/>
            <a:cxnLst/>
            <a:rect r="r" b="b" t="t" l="l"/>
            <a:pathLst>
              <a:path h="925823" w="1092710">
                <a:moveTo>
                  <a:pt x="0" y="0"/>
                </a:moveTo>
                <a:lnTo>
                  <a:pt x="1092711" y="0"/>
                </a:lnTo>
                <a:lnTo>
                  <a:pt x="1092711" y="925823"/>
                </a:lnTo>
                <a:lnTo>
                  <a:pt x="0" y="925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834555" y="7078516"/>
            <a:ext cx="1092710" cy="925823"/>
          </a:xfrm>
          <a:custGeom>
            <a:avLst/>
            <a:gdLst/>
            <a:ahLst/>
            <a:cxnLst/>
            <a:rect r="r" b="b" t="t" l="l"/>
            <a:pathLst>
              <a:path h="925823" w="1092710">
                <a:moveTo>
                  <a:pt x="0" y="0"/>
                </a:moveTo>
                <a:lnTo>
                  <a:pt x="1092711" y="0"/>
                </a:lnTo>
                <a:lnTo>
                  <a:pt x="1092711" y="925823"/>
                </a:lnTo>
                <a:lnTo>
                  <a:pt x="0" y="925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9144000" y="2474337"/>
            <a:ext cx="4396422"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lear Sans Regular"/>
              </a:rPr>
              <a:t>TypeOFContact</a:t>
            </a:r>
          </a:p>
        </p:txBody>
      </p:sp>
      <p:sp>
        <p:nvSpPr>
          <p:cNvPr name="TextBox 14" id="14"/>
          <p:cNvSpPr txBox="true"/>
          <p:nvPr/>
        </p:nvSpPr>
        <p:spPr>
          <a:xfrm rot="0">
            <a:off x="9144000" y="3620890"/>
            <a:ext cx="5768499" cy="8636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Clear Sans Regular"/>
              </a:rPr>
              <a:t>NumberOfFollowups</a:t>
            </a:r>
          </a:p>
        </p:txBody>
      </p:sp>
      <p:sp>
        <p:nvSpPr>
          <p:cNvPr name="TextBox 15" id="15"/>
          <p:cNvSpPr txBox="true"/>
          <p:nvPr/>
        </p:nvSpPr>
        <p:spPr>
          <a:xfrm rot="0">
            <a:off x="9144000" y="4767443"/>
            <a:ext cx="4508024" cy="8636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Clear Sans Regular"/>
              </a:rPr>
              <a:t>DurationOfPitch</a:t>
            </a:r>
          </a:p>
        </p:txBody>
      </p:sp>
      <p:sp>
        <p:nvSpPr>
          <p:cNvPr name="TextBox 16" id="16"/>
          <p:cNvSpPr txBox="true"/>
          <p:nvPr/>
        </p:nvSpPr>
        <p:spPr>
          <a:xfrm rot="0">
            <a:off x="9144000" y="5912342"/>
            <a:ext cx="4377214" cy="8636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Clear Sans Regular"/>
              </a:rPr>
              <a:t>ProductPitched</a:t>
            </a:r>
          </a:p>
        </p:txBody>
      </p:sp>
      <p:sp>
        <p:nvSpPr>
          <p:cNvPr name="TextBox 17" id="17"/>
          <p:cNvSpPr txBox="true"/>
          <p:nvPr/>
        </p:nvSpPr>
        <p:spPr>
          <a:xfrm rot="0">
            <a:off x="9144000" y="7140740"/>
            <a:ext cx="6450648" cy="863600"/>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Clear Sans Regular"/>
              </a:rPr>
              <a:t>PitchSatisfactionScore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DAFmjFPK1jo</dc:identifier>
  <dcterms:modified xsi:type="dcterms:W3CDTF">2011-08-01T06:04:30Z</dcterms:modified>
  <cp:revision>1</cp:revision>
  <dc:title>Copy of PANIKGA B21-CAP0160 | Hospital management software</dc:title>
</cp:coreProperties>
</file>